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Lst>
  <p:notesMasterIdLst>
    <p:notesMasterId r:id="rId25"/>
  </p:notesMasterIdLst>
  <p:handoutMasterIdLst>
    <p:handoutMasterId r:id="rId26"/>
  </p:handoutMasterIdLst>
  <p:sldIdLst>
    <p:sldId id="259" r:id="rId3"/>
    <p:sldId id="277" r:id="rId4"/>
    <p:sldId id="278" r:id="rId5"/>
    <p:sldId id="298" r:id="rId6"/>
    <p:sldId id="311" r:id="rId7"/>
    <p:sldId id="302" r:id="rId8"/>
    <p:sldId id="312" r:id="rId9"/>
    <p:sldId id="299" r:id="rId10"/>
    <p:sldId id="303" r:id="rId11"/>
    <p:sldId id="306" r:id="rId12"/>
    <p:sldId id="307" r:id="rId13"/>
    <p:sldId id="308" r:id="rId14"/>
    <p:sldId id="309" r:id="rId15"/>
    <p:sldId id="310" r:id="rId16"/>
    <p:sldId id="297" r:id="rId17"/>
    <p:sldId id="313" r:id="rId18"/>
    <p:sldId id="318" r:id="rId19"/>
    <p:sldId id="314" r:id="rId20"/>
    <p:sldId id="317" r:id="rId21"/>
    <p:sldId id="301" r:id="rId22"/>
    <p:sldId id="300"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D5FCC-9768-C434-71FA-9E2E45BE198D}" v="311" dt="2025-10-07T15:23:35.540"/>
    <p1510:client id="{AE6F8848-CD31-D523-5C5C-8D388258555C}" v="10" dt="2025-10-08T15:11:23.118"/>
    <p1510:client id="{DA033D1D-E018-8A99-4A5C-8F007E964316}" v="273" dt="2025-10-08T15:52:35.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5"/>
    <p:restoredTop sz="94658"/>
  </p:normalViewPr>
  <p:slideViewPr>
    <p:cSldViewPr snapToGrid="0">
      <p:cViewPr varScale="1">
        <p:scale>
          <a:sx n="175" d="100"/>
          <a:sy n="175" d="100"/>
        </p:scale>
        <p:origin x="944"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10/9/25</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10/9/25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am02.safelinks.protection.outlook.com/?url=https%3A%2F%2Fcreate.kahoot.it%2Fshare%2Fudl-engagement%2Fbf3cab6e-9b0f-4113-af35-5e412e001079&amp;data=05%7C02%7CPOLSONA%40email.sc.edu%7C1c51cb083b6e428cd21e08de06925ee6%7C4b2a4b19d135420e8bb2b1cd238998cc%7C0%7C0%7C638955422889366282%7CUnknown%7CTWFpbGZsb3d8eyJFbXB0eU1hcGkiOnRydWUsIlYiOiIwLjAuMDAwMCIsIlAiOiJXaW4zMiIsIkFOIjoiTWFpbCIsIldUIjoyfQ%3D%3D%7C0%7C%7C%7C&amp;sdata=Wl2%2BHCZCnrhsRy6PEttONzWE3Nk%2BTBGsqHq96s52044%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 </a:t>
            </a:r>
          </a:p>
        </p:txBody>
      </p:sp>
      <p:sp>
        <p:nvSpPr>
          <p:cNvPr id="4" name="Slide Number Placeholder 3"/>
          <p:cNvSpPr>
            <a:spLocks noGrp="1"/>
          </p:cNvSpPr>
          <p:nvPr>
            <p:ph type="sldNum" sz="quarter" idx="5"/>
          </p:nvPr>
        </p:nvSpPr>
        <p:spPr/>
        <p:txBody>
          <a:bodyPr/>
          <a:lstStyle/>
          <a:p>
            <a:fld id="{5FA3E603-0EE4-3042-9661-047EB577E4A2}" type="slidenum">
              <a:rPr lang="en-US" smtClean="0"/>
              <a:t>1</a:t>
            </a:fld>
            <a:endParaRPr lang="en-US"/>
          </a:p>
        </p:txBody>
      </p:sp>
    </p:spTree>
    <p:extLst>
      <p:ext uri="{BB962C8B-B14F-4D97-AF65-F5344CB8AC3E}">
        <p14:creationId xmlns:p14="http://schemas.microsoft.com/office/powerpoint/2010/main" val="285418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10</a:t>
            </a:fld>
            <a:endParaRPr lang="en-US"/>
          </a:p>
        </p:txBody>
      </p:sp>
    </p:spTree>
    <p:extLst>
      <p:ext uri="{BB962C8B-B14F-4D97-AF65-F5344CB8AC3E}">
        <p14:creationId xmlns:p14="http://schemas.microsoft.com/office/powerpoint/2010/main" val="246986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11</a:t>
            </a:fld>
            <a:endParaRPr lang="en-US"/>
          </a:p>
        </p:txBody>
      </p:sp>
    </p:spTree>
    <p:extLst>
      <p:ext uri="{BB962C8B-B14F-4D97-AF65-F5344CB8AC3E}">
        <p14:creationId xmlns:p14="http://schemas.microsoft.com/office/powerpoint/2010/main" val="76226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12</a:t>
            </a:fld>
            <a:endParaRPr lang="en-US"/>
          </a:p>
        </p:txBody>
      </p:sp>
    </p:spTree>
    <p:extLst>
      <p:ext uri="{BB962C8B-B14F-4D97-AF65-F5344CB8AC3E}">
        <p14:creationId xmlns:p14="http://schemas.microsoft.com/office/powerpoint/2010/main" val="350451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13</a:t>
            </a:fld>
            <a:endParaRPr lang="en-US"/>
          </a:p>
        </p:txBody>
      </p:sp>
    </p:spTree>
    <p:extLst>
      <p:ext uri="{BB962C8B-B14F-4D97-AF65-F5344CB8AC3E}">
        <p14:creationId xmlns:p14="http://schemas.microsoft.com/office/powerpoint/2010/main" val="63927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14</a:t>
            </a:fld>
            <a:endParaRPr lang="en-US"/>
          </a:p>
        </p:txBody>
      </p:sp>
    </p:spTree>
    <p:extLst>
      <p:ext uri="{BB962C8B-B14F-4D97-AF65-F5344CB8AC3E}">
        <p14:creationId xmlns:p14="http://schemas.microsoft.com/office/powerpoint/2010/main" val="206290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a:p>
            <a:r>
              <a:rPr lang="en-US">
                <a:hlinkClick r:id="rId3"/>
              </a:rPr>
              <a:t>https://create.kahoot.it/share/udl-engagement/bf3cab6e-9b0f-4113-af35-5e412e001079</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5FA3E603-0EE4-3042-9661-047EB577E4A2}" type="slidenum">
              <a:rPr lang="en-US" smtClean="0"/>
              <a:t>15</a:t>
            </a:fld>
            <a:endParaRPr lang="en-US"/>
          </a:p>
        </p:txBody>
      </p:sp>
    </p:spTree>
    <p:extLst>
      <p:ext uri="{BB962C8B-B14F-4D97-AF65-F5344CB8AC3E}">
        <p14:creationId xmlns:p14="http://schemas.microsoft.com/office/powerpoint/2010/main" val="184949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16</a:t>
            </a:fld>
            <a:endParaRPr lang="en-US"/>
          </a:p>
        </p:txBody>
      </p:sp>
    </p:spTree>
    <p:extLst>
      <p:ext uri="{BB962C8B-B14F-4D97-AF65-F5344CB8AC3E}">
        <p14:creationId xmlns:p14="http://schemas.microsoft.com/office/powerpoint/2010/main" val="207555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17</a:t>
            </a:fld>
            <a:endParaRPr lang="en-US"/>
          </a:p>
        </p:txBody>
      </p:sp>
    </p:spTree>
    <p:extLst>
      <p:ext uri="{BB962C8B-B14F-4D97-AF65-F5344CB8AC3E}">
        <p14:creationId xmlns:p14="http://schemas.microsoft.com/office/powerpoint/2010/main" val="322619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18</a:t>
            </a:fld>
            <a:endParaRPr lang="en-US"/>
          </a:p>
        </p:txBody>
      </p:sp>
    </p:spTree>
    <p:extLst>
      <p:ext uri="{BB962C8B-B14F-4D97-AF65-F5344CB8AC3E}">
        <p14:creationId xmlns:p14="http://schemas.microsoft.com/office/powerpoint/2010/main" val="2137535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19</a:t>
            </a:fld>
            <a:endParaRPr lang="en-US"/>
          </a:p>
        </p:txBody>
      </p:sp>
    </p:spTree>
    <p:extLst>
      <p:ext uri="{BB962C8B-B14F-4D97-AF65-F5344CB8AC3E}">
        <p14:creationId xmlns:p14="http://schemas.microsoft.com/office/powerpoint/2010/main" val="161995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2</a:t>
            </a:fld>
            <a:endParaRPr lang="en-US"/>
          </a:p>
        </p:txBody>
      </p:sp>
    </p:spTree>
    <p:extLst>
      <p:ext uri="{BB962C8B-B14F-4D97-AF65-F5344CB8AC3E}">
        <p14:creationId xmlns:p14="http://schemas.microsoft.com/office/powerpoint/2010/main" val="300853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a:t>
            </a:r>
            <a:r>
              <a:rPr lang="en-US" err="1"/>
              <a:t>unsplash</a:t>
            </a:r>
            <a:r>
              <a:rPr lang="en-US"/>
              <a:t>: </a:t>
            </a:r>
            <a:r>
              <a:rPr lang="en-US" err="1"/>
              <a:t>Wonderlane</a:t>
            </a:r>
            <a:endParaRPr lang="en-US"/>
          </a:p>
          <a:p>
            <a:endParaRPr lang="en-US"/>
          </a:p>
          <a:p>
            <a:r>
              <a:rPr lang="en-US"/>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20</a:t>
            </a:fld>
            <a:endParaRPr lang="en-US"/>
          </a:p>
        </p:txBody>
      </p:sp>
    </p:spTree>
    <p:extLst>
      <p:ext uri="{BB962C8B-B14F-4D97-AF65-F5344CB8AC3E}">
        <p14:creationId xmlns:p14="http://schemas.microsoft.com/office/powerpoint/2010/main" val="1089234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a:t>
            </a:r>
            <a:r>
              <a:rPr lang="en-US" err="1"/>
              <a:t>unsplash</a:t>
            </a:r>
            <a:r>
              <a:rPr lang="en-US"/>
              <a:t>: </a:t>
            </a:r>
            <a:r>
              <a:rPr lang="en-US" err="1"/>
              <a:t>Wonderlane</a:t>
            </a:r>
            <a:endParaRPr lang="en-US"/>
          </a:p>
          <a:p>
            <a:endParaRPr lang="en-US"/>
          </a:p>
          <a:p>
            <a:r>
              <a:rPr lang="en-US"/>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21</a:t>
            </a:fld>
            <a:endParaRPr lang="en-US"/>
          </a:p>
        </p:txBody>
      </p:sp>
    </p:spTree>
    <p:extLst>
      <p:ext uri="{BB962C8B-B14F-4D97-AF65-F5344CB8AC3E}">
        <p14:creationId xmlns:p14="http://schemas.microsoft.com/office/powerpoint/2010/main" val="1483587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a:t>
            </a:r>
          </a:p>
        </p:txBody>
      </p:sp>
      <p:sp>
        <p:nvSpPr>
          <p:cNvPr id="4" name="Slide Number Placeholder 3"/>
          <p:cNvSpPr>
            <a:spLocks noGrp="1"/>
          </p:cNvSpPr>
          <p:nvPr>
            <p:ph type="sldNum" sz="quarter" idx="5"/>
          </p:nvPr>
        </p:nvSpPr>
        <p:spPr/>
        <p:txBody>
          <a:bodyPr/>
          <a:lstStyle/>
          <a:p>
            <a:fld id="{5FA3E603-0EE4-3042-9661-047EB577E4A2}" type="slidenum">
              <a:rPr lang="en-US" smtClean="0"/>
              <a:t>22</a:t>
            </a:fld>
            <a:endParaRPr lang="en-US"/>
          </a:p>
        </p:txBody>
      </p:sp>
    </p:spTree>
    <p:extLst>
      <p:ext uri="{BB962C8B-B14F-4D97-AF65-F5344CB8AC3E}">
        <p14:creationId xmlns:p14="http://schemas.microsoft.com/office/powerpoint/2010/main" val="96129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from </a:t>
            </a:r>
            <a:r>
              <a:rPr lang="en-US" err="1"/>
              <a:t>Unsplash</a:t>
            </a:r>
            <a:r>
              <a:rPr lang="en-US"/>
              <a:t>: Tim </a:t>
            </a:r>
            <a:r>
              <a:rPr lang="en-US" err="1"/>
              <a:t>Mossholder</a:t>
            </a:r>
            <a:endParaRPr lang="en-US"/>
          </a:p>
          <a:p>
            <a:endParaRPr lang="en-US"/>
          </a:p>
          <a:p>
            <a:r>
              <a:rPr lang="en-US"/>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3</a:t>
            </a:fld>
            <a:endParaRPr lang="en-US"/>
          </a:p>
        </p:txBody>
      </p:sp>
    </p:spTree>
    <p:extLst>
      <p:ext uri="{BB962C8B-B14F-4D97-AF65-F5344CB8AC3E}">
        <p14:creationId xmlns:p14="http://schemas.microsoft.com/office/powerpoint/2010/main" val="17704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 </a:t>
            </a:r>
          </a:p>
        </p:txBody>
      </p:sp>
      <p:sp>
        <p:nvSpPr>
          <p:cNvPr id="4" name="Slide Number Placeholder 3"/>
          <p:cNvSpPr>
            <a:spLocks noGrp="1"/>
          </p:cNvSpPr>
          <p:nvPr>
            <p:ph type="sldNum" sz="quarter" idx="5"/>
          </p:nvPr>
        </p:nvSpPr>
        <p:spPr/>
        <p:txBody>
          <a:bodyPr/>
          <a:lstStyle/>
          <a:p>
            <a:fld id="{5FA3E603-0EE4-3042-9661-047EB577E4A2}" type="slidenum">
              <a:rPr lang="en-US" smtClean="0"/>
              <a:t>4</a:t>
            </a:fld>
            <a:endParaRPr lang="en-US"/>
          </a:p>
        </p:txBody>
      </p:sp>
    </p:spTree>
    <p:extLst>
      <p:ext uri="{BB962C8B-B14F-4D97-AF65-F5344CB8AC3E}">
        <p14:creationId xmlns:p14="http://schemas.microsoft.com/office/powerpoint/2010/main" val="2739298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5</a:t>
            </a:fld>
            <a:endParaRPr lang="en-US"/>
          </a:p>
        </p:txBody>
      </p:sp>
    </p:spTree>
    <p:extLst>
      <p:ext uri="{BB962C8B-B14F-4D97-AF65-F5344CB8AC3E}">
        <p14:creationId xmlns:p14="http://schemas.microsoft.com/office/powerpoint/2010/main" val="667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6</a:t>
            </a:fld>
            <a:endParaRPr lang="en-US"/>
          </a:p>
        </p:txBody>
      </p:sp>
    </p:spTree>
    <p:extLst>
      <p:ext uri="{BB962C8B-B14F-4D97-AF65-F5344CB8AC3E}">
        <p14:creationId xmlns:p14="http://schemas.microsoft.com/office/powerpoint/2010/main" val="331815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7</a:t>
            </a:fld>
            <a:endParaRPr lang="en-US"/>
          </a:p>
        </p:txBody>
      </p:sp>
    </p:spTree>
    <p:extLst>
      <p:ext uri="{BB962C8B-B14F-4D97-AF65-F5344CB8AC3E}">
        <p14:creationId xmlns:p14="http://schemas.microsoft.com/office/powerpoint/2010/main" val="243539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Amanda</a:t>
            </a:r>
          </a:p>
        </p:txBody>
      </p:sp>
      <p:sp>
        <p:nvSpPr>
          <p:cNvPr id="4" name="Slide Number Placeholder 3"/>
          <p:cNvSpPr>
            <a:spLocks noGrp="1"/>
          </p:cNvSpPr>
          <p:nvPr>
            <p:ph type="sldNum" sz="quarter" idx="5"/>
          </p:nvPr>
        </p:nvSpPr>
        <p:spPr/>
        <p:txBody>
          <a:bodyPr/>
          <a:lstStyle/>
          <a:p>
            <a:fld id="{5FA3E603-0EE4-3042-9661-047EB577E4A2}" type="slidenum">
              <a:rPr lang="en-US" smtClean="0"/>
              <a:t>8</a:t>
            </a:fld>
            <a:endParaRPr lang="en-US"/>
          </a:p>
        </p:txBody>
      </p:sp>
    </p:spTree>
    <p:extLst>
      <p:ext uri="{BB962C8B-B14F-4D97-AF65-F5344CB8AC3E}">
        <p14:creationId xmlns:p14="http://schemas.microsoft.com/office/powerpoint/2010/main" val="617109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Andy</a:t>
            </a:r>
          </a:p>
        </p:txBody>
      </p:sp>
      <p:sp>
        <p:nvSpPr>
          <p:cNvPr id="4" name="Slide Number Placeholder 3"/>
          <p:cNvSpPr>
            <a:spLocks noGrp="1"/>
          </p:cNvSpPr>
          <p:nvPr>
            <p:ph type="sldNum" sz="quarter" idx="5"/>
          </p:nvPr>
        </p:nvSpPr>
        <p:spPr/>
        <p:txBody>
          <a:bodyPr/>
          <a:lstStyle/>
          <a:p>
            <a:fld id="{5FA3E603-0EE4-3042-9661-047EB577E4A2}" type="slidenum">
              <a:rPr lang="en-US" smtClean="0"/>
              <a:t>9</a:t>
            </a:fld>
            <a:endParaRPr lang="en-US"/>
          </a:p>
        </p:txBody>
      </p:sp>
    </p:spTree>
    <p:extLst>
      <p:ext uri="{BB962C8B-B14F-4D97-AF65-F5344CB8AC3E}">
        <p14:creationId xmlns:p14="http://schemas.microsoft.com/office/powerpoint/2010/main" val="753189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7" name="Picture 6">
            <a:extLst>
              <a:ext uri="{FF2B5EF4-FFF2-40B4-BE49-F238E27FC236}">
                <a16:creationId xmlns:a16="http://schemas.microsoft.com/office/drawing/2014/main" id="{7F4B69D1-BC95-4095-B0C7-36FA6750EBD2}"/>
              </a:ext>
            </a:extLst>
          </p:cNvPr>
          <p:cNvPicPr>
            <a:picLocks noChangeAspect="1"/>
          </p:cNvPicPr>
          <p:nvPr userDrawn="1"/>
        </p:nvPicPr>
        <p:blipFill>
          <a:blip r:embed="rId2"/>
          <a:stretch>
            <a:fillRect/>
          </a:stretch>
        </p:blipFill>
        <p:spPr>
          <a:xfrm>
            <a:off x="3676115" y="5370692"/>
            <a:ext cx="5284871" cy="986066"/>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7" name="Picture 6">
            <a:extLst>
              <a:ext uri="{FF2B5EF4-FFF2-40B4-BE49-F238E27FC236}">
                <a16:creationId xmlns:a16="http://schemas.microsoft.com/office/drawing/2014/main" id="{242A7DED-5A4C-48ED-ABD3-481A836582AB}"/>
              </a:ext>
            </a:extLst>
          </p:cNvPr>
          <p:cNvPicPr>
            <a:picLocks noChangeAspect="1"/>
          </p:cNvPicPr>
          <p:nvPr userDrawn="1"/>
        </p:nvPicPr>
        <p:blipFill>
          <a:blip r:embed="rId3"/>
          <a:stretch>
            <a:fillRect/>
          </a:stretch>
        </p:blipFill>
        <p:spPr>
          <a:xfrm>
            <a:off x="8406063" y="5757610"/>
            <a:ext cx="3447297" cy="763091"/>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7" name="Picture 6">
            <a:extLst>
              <a:ext uri="{FF2B5EF4-FFF2-40B4-BE49-F238E27FC236}">
                <a16:creationId xmlns:a16="http://schemas.microsoft.com/office/drawing/2014/main" id="{7F4B69D1-BC95-4095-B0C7-36FA6750EBD2}"/>
              </a:ext>
            </a:extLst>
          </p:cNvPr>
          <p:cNvPicPr>
            <a:picLocks noChangeAspect="1"/>
          </p:cNvPicPr>
          <p:nvPr userDrawn="1"/>
        </p:nvPicPr>
        <p:blipFill>
          <a:blip r:embed="rId2"/>
          <a:stretch>
            <a:fillRect/>
          </a:stretch>
        </p:blipFill>
        <p:spPr>
          <a:xfrm>
            <a:off x="3467569" y="5370692"/>
            <a:ext cx="5284871" cy="986066"/>
          </a:xfrm>
          <a:prstGeom prst="rect">
            <a:avLst/>
          </a:prstGeom>
        </p:spPr>
      </p:pic>
    </p:spTree>
    <p:extLst>
      <p:ext uri="{BB962C8B-B14F-4D97-AF65-F5344CB8AC3E}">
        <p14:creationId xmlns:p14="http://schemas.microsoft.com/office/powerpoint/2010/main" val="223050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47789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73843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23214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486320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17825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55DD48-0F8A-3044-9A94-D908F5FF86A4}"/>
              </a:ext>
            </a:extLst>
          </p:cNvPr>
          <p:cNvSpPr>
            <a:spLocks noGrp="1"/>
          </p:cNvSpPr>
          <p:nvPr>
            <p:ph type="title"/>
          </p:nvPr>
        </p:nvSpPr>
        <p:spPr>
          <a:xfrm>
            <a:off x="0" y="-1412062"/>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567942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44144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86442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a:p>
            <a:pPr lvl="0"/>
            <a:r>
              <a:rPr lang="en-US"/>
              <a:t>Title</a:t>
            </a:r>
          </a:p>
          <a:p>
            <a:pPr lvl="0"/>
            <a:r>
              <a:rPr lang="en-US"/>
              <a:t>Email</a:t>
            </a:r>
          </a:p>
        </p:txBody>
      </p:sp>
      <p:pic>
        <p:nvPicPr>
          <p:cNvPr id="7" name="Picture 6">
            <a:extLst>
              <a:ext uri="{FF2B5EF4-FFF2-40B4-BE49-F238E27FC236}">
                <a16:creationId xmlns:a16="http://schemas.microsoft.com/office/drawing/2014/main" id="{242A7DED-5A4C-48ED-ABD3-481A836582AB}"/>
              </a:ext>
            </a:extLst>
          </p:cNvPr>
          <p:cNvPicPr>
            <a:picLocks noChangeAspect="1"/>
          </p:cNvPicPr>
          <p:nvPr userDrawn="1"/>
        </p:nvPicPr>
        <p:blipFill>
          <a:blip r:embed="rId3"/>
          <a:stretch>
            <a:fillRect/>
          </a:stretch>
        </p:blipFill>
        <p:spPr>
          <a:xfrm>
            <a:off x="8406063" y="5757610"/>
            <a:ext cx="3447297" cy="763091"/>
          </a:xfrm>
          <a:prstGeom prst="rect">
            <a:avLst/>
          </a:prstGeom>
        </p:spPr>
      </p:pic>
    </p:spTree>
    <p:extLst>
      <p:ext uri="{BB962C8B-B14F-4D97-AF65-F5344CB8AC3E}">
        <p14:creationId xmlns:p14="http://schemas.microsoft.com/office/powerpoint/2010/main" val="52016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55DD48-0F8A-3044-9A94-D908F5FF86A4}"/>
              </a:ext>
            </a:extLst>
          </p:cNvPr>
          <p:cNvSpPr>
            <a:spLocks noGrp="1"/>
          </p:cNvSpPr>
          <p:nvPr>
            <p:ph type="title"/>
          </p:nvPr>
        </p:nvSpPr>
        <p:spPr>
          <a:xfrm>
            <a:off x="0" y="-1412062"/>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8" name="Picture 7">
            <a:extLst>
              <a:ext uri="{FF2B5EF4-FFF2-40B4-BE49-F238E27FC236}">
                <a16:creationId xmlns:a16="http://schemas.microsoft.com/office/drawing/2014/main" id="{8E5F1A94-1664-4512-89F8-61738E72B450}"/>
              </a:ext>
            </a:extLst>
          </p:cNvPr>
          <p:cNvPicPr>
            <a:picLocks noChangeAspect="1"/>
          </p:cNvPicPr>
          <p:nvPr userDrawn="1"/>
        </p:nvPicPr>
        <p:blipFill>
          <a:blip r:embed="rId13"/>
          <a:stretch>
            <a:fillRect/>
          </a:stretch>
        </p:blipFill>
        <p:spPr>
          <a:xfrm>
            <a:off x="8610600" y="5952641"/>
            <a:ext cx="3048000" cy="600559"/>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a:p>
        </p:txBody>
      </p:sp>
      <p:pic>
        <p:nvPicPr>
          <p:cNvPr id="8" name="Picture 7">
            <a:extLst>
              <a:ext uri="{FF2B5EF4-FFF2-40B4-BE49-F238E27FC236}">
                <a16:creationId xmlns:a16="http://schemas.microsoft.com/office/drawing/2014/main" id="{8E5F1A94-1664-4512-89F8-61738E72B450}"/>
              </a:ext>
            </a:extLst>
          </p:cNvPr>
          <p:cNvPicPr>
            <a:picLocks noChangeAspect="1"/>
          </p:cNvPicPr>
          <p:nvPr userDrawn="1"/>
        </p:nvPicPr>
        <p:blipFill>
          <a:blip r:embed="rId13"/>
          <a:stretch>
            <a:fillRect/>
          </a:stretch>
        </p:blipFill>
        <p:spPr>
          <a:xfrm>
            <a:off x="8610600" y="5952641"/>
            <a:ext cx="3048000" cy="600559"/>
          </a:xfrm>
          <a:prstGeom prst="rect">
            <a:avLst/>
          </a:prstGeom>
        </p:spPr>
      </p:pic>
    </p:spTree>
    <p:extLst>
      <p:ext uri="{BB962C8B-B14F-4D97-AF65-F5344CB8AC3E}">
        <p14:creationId xmlns:p14="http://schemas.microsoft.com/office/powerpoint/2010/main" val="118675385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933061" y="1146413"/>
            <a:ext cx="10356979" cy="2387600"/>
          </a:xfrm>
        </p:spPr>
        <p:txBody>
          <a:bodyPr>
            <a:normAutofit fontScale="90000"/>
          </a:bodyPr>
          <a:lstStyle/>
          <a:p>
            <a:r>
              <a:rPr lang="en-US" b="1"/>
              <a:t>Unlocking Biology for All: Universal Design for Learning in the Life Sciences</a:t>
            </a:r>
            <a:endParaRPr lang="en-US"/>
          </a:p>
        </p:txBody>
      </p:sp>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524000" y="3929990"/>
            <a:ext cx="9144000" cy="1655762"/>
          </a:xfrm>
        </p:spPr>
        <p:txBody>
          <a:bodyPr>
            <a:normAutofit/>
          </a:bodyPr>
          <a:lstStyle/>
          <a:p>
            <a:r>
              <a:rPr lang="en-US" b="1"/>
              <a:t>Dr. Charles A. Schumpert</a:t>
            </a:r>
          </a:p>
          <a:p>
            <a:r>
              <a:rPr lang="en-US" b="1"/>
              <a:t>Dr. Amanda P. Zeigler</a:t>
            </a:r>
          </a:p>
          <a:p>
            <a:endParaRPr lang="en-US"/>
          </a:p>
        </p:txBody>
      </p:sp>
      <p:sp>
        <p:nvSpPr>
          <p:cNvPr id="4" name="TextBox 3">
            <a:extLst>
              <a:ext uri="{FF2B5EF4-FFF2-40B4-BE49-F238E27FC236}">
                <a16:creationId xmlns:a16="http://schemas.microsoft.com/office/drawing/2014/main" id="{1439FFAB-15AD-4D98-B832-FF9173107242}"/>
              </a:ext>
            </a:extLst>
          </p:cNvPr>
          <p:cNvSpPr txBox="1"/>
          <p:nvPr/>
        </p:nvSpPr>
        <p:spPr>
          <a:xfrm>
            <a:off x="478688" y="2887682"/>
            <a:ext cx="4359320" cy="646331"/>
          </a:xfrm>
          <a:prstGeom prst="rect">
            <a:avLst/>
          </a:prstGeom>
          <a:noFill/>
        </p:spPr>
        <p:txBody>
          <a:bodyPr wrap="square" rtlCol="0">
            <a:spAutoFit/>
          </a:bodyPr>
          <a:lstStyle/>
          <a:p>
            <a:endParaRPr lang="en-US" i="1"/>
          </a:p>
          <a:p>
            <a:endParaRPr lang="en-US"/>
          </a:p>
        </p:txBody>
      </p:sp>
    </p:spTree>
    <p:extLst>
      <p:ext uri="{BB962C8B-B14F-4D97-AF65-F5344CB8AC3E}">
        <p14:creationId xmlns:p14="http://schemas.microsoft.com/office/powerpoint/2010/main" val="2705146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0A69B-2711-B363-1B14-AC4B290F3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D6CF1-FCCB-6CE7-EE6F-4BC0BBA7DFA0}"/>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pic>
        <p:nvPicPr>
          <p:cNvPr id="5122" name="Picture 2" descr="Creative Idea or Thinker Creative Idea or Thinker in vector illustration universal design for learning stock illustrations">
            <a:extLst>
              <a:ext uri="{FF2B5EF4-FFF2-40B4-BE49-F238E27FC236}">
                <a16:creationId xmlns:a16="http://schemas.microsoft.com/office/drawing/2014/main" id="{9595A632-E502-1227-5206-85434A53B7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21"/>
          <a:stretch>
            <a:fillRect/>
          </a:stretch>
        </p:blipFill>
        <p:spPr bwMode="auto">
          <a:xfrm>
            <a:off x="993822" y="1825625"/>
            <a:ext cx="3710150" cy="3877085"/>
          </a:xfrm>
          <a:prstGeom prst="rect">
            <a:avLst/>
          </a:prstGeom>
          <a:solidFill>
            <a:srgbClr val="FFFFFF"/>
          </a:solidFill>
        </p:spPr>
      </p:pic>
      <p:sp>
        <p:nvSpPr>
          <p:cNvPr id="3" name="Content Placeholder 2">
            <a:extLst>
              <a:ext uri="{FF2B5EF4-FFF2-40B4-BE49-F238E27FC236}">
                <a16:creationId xmlns:a16="http://schemas.microsoft.com/office/drawing/2014/main" id="{DAEA2F3A-9968-D5A1-B681-69CE41345F61}"/>
              </a:ext>
            </a:extLst>
          </p:cNvPr>
          <p:cNvSpPr>
            <a:spLocks noGrp="1"/>
          </p:cNvSpPr>
          <p:nvPr>
            <p:ph sz="half" idx="2"/>
          </p:nvPr>
        </p:nvSpPr>
        <p:spPr>
          <a:xfrm>
            <a:off x="5823010" y="1825625"/>
            <a:ext cx="5710084" cy="4043761"/>
          </a:xfrm>
        </p:spPr>
        <p:txBody>
          <a:bodyPr>
            <a:normAutofit/>
          </a:bodyPr>
          <a:lstStyle/>
          <a:p>
            <a:pPr marL="0" indent="0">
              <a:buNone/>
            </a:pPr>
            <a:r>
              <a:rPr lang="en-US" sz="2600"/>
              <a:t>2. It Supports </a:t>
            </a:r>
            <a:r>
              <a:rPr lang="en-US" sz="2600" u="sng"/>
              <a:t>All Types of Learners</a:t>
            </a:r>
          </a:p>
          <a:p>
            <a:r>
              <a:rPr lang="en-US" sz="2600"/>
              <a:t>UDL principles recognize that students differ in:</a:t>
            </a:r>
          </a:p>
          <a:p>
            <a:pPr lvl="1"/>
            <a:r>
              <a:rPr lang="en-US" sz="2600"/>
              <a:t>How they engage with (</a:t>
            </a:r>
            <a:r>
              <a:rPr lang="en-US" sz="2600" i="1"/>
              <a:t>motivation, interest</a:t>
            </a:r>
            <a:r>
              <a:rPr lang="en-US" sz="2600"/>
              <a:t>), receive (</a:t>
            </a:r>
            <a:r>
              <a:rPr lang="en-US" sz="2600" i="1"/>
              <a:t>visual, auditory, kinesthetic</a:t>
            </a:r>
            <a:r>
              <a:rPr lang="en-US" sz="2600"/>
              <a:t>), and express what they know (</a:t>
            </a:r>
            <a:r>
              <a:rPr lang="en-US" sz="2600" i="1"/>
              <a:t>writing, speaking, creating</a:t>
            </a:r>
            <a:r>
              <a:rPr lang="en-US" sz="2600"/>
              <a:t>).</a:t>
            </a:r>
          </a:p>
        </p:txBody>
      </p:sp>
      <p:sp>
        <p:nvSpPr>
          <p:cNvPr id="5" name="TextBox 4">
            <a:extLst>
              <a:ext uri="{FF2B5EF4-FFF2-40B4-BE49-F238E27FC236}">
                <a16:creationId xmlns:a16="http://schemas.microsoft.com/office/drawing/2014/main" id="{A57BFE5E-3499-F258-AC72-A4B42FF29D54}"/>
              </a:ext>
            </a:extLst>
          </p:cNvPr>
          <p:cNvSpPr txBox="1"/>
          <p:nvPr/>
        </p:nvSpPr>
        <p:spPr>
          <a:xfrm>
            <a:off x="762000" y="5702710"/>
            <a:ext cx="6096000" cy="215444"/>
          </a:xfrm>
          <a:prstGeom prst="rect">
            <a:avLst/>
          </a:prstGeom>
          <a:noFill/>
        </p:spPr>
        <p:txBody>
          <a:bodyPr wrap="square">
            <a:spAutoFit/>
          </a:bodyPr>
          <a:lstStyle/>
          <a:p>
            <a:r>
              <a:rPr lang="en-US" sz="800"/>
              <a:t>https://www.istockphoto.com/vector/creative-idea-or-thinker-gm534704013-56647770?searchscope=image%2Cfilm</a:t>
            </a:r>
          </a:p>
        </p:txBody>
      </p:sp>
    </p:spTree>
    <p:extLst>
      <p:ext uri="{BB962C8B-B14F-4D97-AF65-F5344CB8AC3E}">
        <p14:creationId xmlns:p14="http://schemas.microsoft.com/office/powerpoint/2010/main" val="369755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7FBE-0AE4-E13B-80AA-CC27096ED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596E8-52E5-5787-3B55-129ED11FF03B}"/>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sp>
        <p:nvSpPr>
          <p:cNvPr id="3" name="Content Placeholder 2">
            <a:extLst>
              <a:ext uri="{FF2B5EF4-FFF2-40B4-BE49-F238E27FC236}">
                <a16:creationId xmlns:a16="http://schemas.microsoft.com/office/drawing/2014/main" id="{59AEB5D8-2D74-67A0-BBFD-D0395EF0DBAF}"/>
              </a:ext>
            </a:extLst>
          </p:cNvPr>
          <p:cNvSpPr>
            <a:spLocks noGrp="1"/>
          </p:cNvSpPr>
          <p:nvPr>
            <p:ph sz="half" idx="1"/>
          </p:nvPr>
        </p:nvSpPr>
        <p:spPr>
          <a:xfrm>
            <a:off x="838200" y="1825625"/>
            <a:ext cx="5257800" cy="4043761"/>
          </a:xfrm>
        </p:spPr>
        <p:txBody>
          <a:bodyPr vert="horz" lIns="91440" tIns="45720" rIns="91440" bIns="45720" rtlCol="0" anchor="t">
            <a:normAutofit/>
          </a:bodyPr>
          <a:lstStyle/>
          <a:p>
            <a:pPr marL="0" indent="0">
              <a:buNone/>
            </a:pPr>
            <a:r>
              <a:rPr lang="en-US"/>
              <a:t>3. It </a:t>
            </a:r>
            <a:r>
              <a:rPr lang="en-US" u="sng"/>
              <a:t>Reduces the Need for Accommodations</a:t>
            </a:r>
          </a:p>
          <a:p>
            <a:r>
              <a:rPr lang="en-US"/>
              <a:t>Designing courses with UDL in mind, fewer adjustments are needed.</a:t>
            </a:r>
          </a:p>
          <a:p>
            <a:r>
              <a:rPr lang="en-US"/>
              <a:t>This reduces barriers for students </a:t>
            </a:r>
            <a:r>
              <a:rPr lang="en-US" i="1"/>
              <a:t>before they occur</a:t>
            </a:r>
            <a:r>
              <a:rPr lang="en-US"/>
              <a:t>!</a:t>
            </a:r>
          </a:p>
        </p:txBody>
      </p:sp>
      <p:pic>
        <p:nvPicPr>
          <p:cNvPr id="6146" name="Picture 2" descr="Diversity tree hands illustration Diversity tree hands illustration background with human wooden hand trunk. Vector illustration layered for easy manipulation and custom coloring. universal design for learning stock illustrations">
            <a:extLst>
              <a:ext uri="{FF2B5EF4-FFF2-40B4-BE49-F238E27FC236}">
                <a16:creationId xmlns:a16="http://schemas.microsoft.com/office/drawing/2014/main" id="{24CD0E9B-F28E-10D7-CCFF-6CA45C33D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1959"/>
          <a:stretch>
            <a:fillRect/>
          </a:stretch>
        </p:blipFill>
        <p:spPr bwMode="auto">
          <a:xfrm>
            <a:off x="6172202" y="1599483"/>
            <a:ext cx="5181600" cy="4043761"/>
          </a:xfrm>
          <a:prstGeom prst="rect">
            <a:avLst/>
          </a:prstGeom>
          <a:solidFill>
            <a:srgbClr val="FFFFFF"/>
          </a:solidFill>
        </p:spPr>
      </p:pic>
      <p:sp>
        <p:nvSpPr>
          <p:cNvPr id="5" name="TextBox 4">
            <a:extLst>
              <a:ext uri="{FF2B5EF4-FFF2-40B4-BE49-F238E27FC236}">
                <a16:creationId xmlns:a16="http://schemas.microsoft.com/office/drawing/2014/main" id="{4C2588DE-F0FB-44FC-4D66-24DF3BEAAF0D}"/>
              </a:ext>
            </a:extLst>
          </p:cNvPr>
          <p:cNvSpPr txBox="1"/>
          <p:nvPr/>
        </p:nvSpPr>
        <p:spPr>
          <a:xfrm>
            <a:off x="6096000" y="5670459"/>
            <a:ext cx="6096000" cy="215444"/>
          </a:xfrm>
          <a:prstGeom prst="rect">
            <a:avLst/>
          </a:prstGeom>
          <a:noFill/>
        </p:spPr>
        <p:txBody>
          <a:bodyPr wrap="square">
            <a:spAutoFit/>
          </a:bodyPr>
          <a:lstStyle/>
          <a:p>
            <a:r>
              <a:rPr lang="en-US" sz="800"/>
              <a:t>https://www.istockphoto.com/vector/diversity-tree-hands-illustration-gm151902402-21138449?searchscope=image%2Cfilm</a:t>
            </a:r>
          </a:p>
        </p:txBody>
      </p:sp>
    </p:spTree>
    <p:extLst>
      <p:ext uri="{BB962C8B-B14F-4D97-AF65-F5344CB8AC3E}">
        <p14:creationId xmlns:p14="http://schemas.microsoft.com/office/powerpoint/2010/main" val="3218679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4EF35-A27C-4903-849B-A155B7190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90776C-7515-747C-17CE-8359416DBFF2}"/>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sp>
        <p:nvSpPr>
          <p:cNvPr id="3" name="Content Placeholder 2">
            <a:extLst>
              <a:ext uri="{FF2B5EF4-FFF2-40B4-BE49-F238E27FC236}">
                <a16:creationId xmlns:a16="http://schemas.microsoft.com/office/drawing/2014/main" id="{4321AAC7-2FAD-56EF-7F22-D718C962C14C}"/>
              </a:ext>
            </a:extLst>
          </p:cNvPr>
          <p:cNvSpPr>
            <a:spLocks noGrp="1"/>
          </p:cNvSpPr>
          <p:nvPr>
            <p:ph sz="half" idx="1"/>
          </p:nvPr>
        </p:nvSpPr>
        <p:spPr>
          <a:xfrm>
            <a:off x="546847" y="1825625"/>
            <a:ext cx="5472953" cy="4043761"/>
          </a:xfrm>
        </p:spPr>
        <p:txBody>
          <a:bodyPr>
            <a:noAutofit/>
          </a:bodyPr>
          <a:lstStyle/>
          <a:p>
            <a:pPr marL="0" indent="0">
              <a:buNone/>
            </a:pPr>
            <a:r>
              <a:rPr lang="en-US"/>
              <a:t>4. It </a:t>
            </a:r>
            <a:r>
              <a:rPr lang="en-US" u="sng"/>
              <a:t>Improves Learning for Everyone</a:t>
            </a:r>
          </a:p>
          <a:p>
            <a:r>
              <a:rPr lang="en-US"/>
              <a:t>Examples:</a:t>
            </a:r>
          </a:p>
          <a:p>
            <a:pPr lvl="1"/>
            <a:r>
              <a:rPr lang="en-US" sz="2800"/>
              <a:t>Captioned videos.</a:t>
            </a:r>
          </a:p>
          <a:p>
            <a:pPr lvl="1"/>
            <a:r>
              <a:rPr lang="en-US" sz="2800"/>
              <a:t>Clear instructions and varied formats benefit all students. </a:t>
            </a:r>
          </a:p>
        </p:txBody>
      </p:sp>
      <p:pic>
        <p:nvPicPr>
          <p:cNvPr id="7170" name="Picture 2" descr="Webinar Brain Concept Connect your brain - webinar Concept. Flat icon set. EPS 10. Elements are on three different layers: background; brain; icons. universal design for learning stock illustrations">
            <a:extLst>
              <a:ext uri="{FF2B5EF4-FFF2-40B4-BE49-F238E27FC236}">
                <a16:creationId xmlns:a16="http://schemas.microsoft.com/office/drawing/2014/main" id="{5BE6CD10-C6E1-EFBD-6CCF-E01995BA8F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9417" y="1690688"/>
            <a:ext cx="4158108" cy="4043761"/>
          </a:xfrm>
          <a:prstGeom prst="rect">
            <a:avLst/>
          </a:prstGeom>
          <a:solidFill>
            <a:srgbClr val="FFFFFF"/>
          </a:solidFill>
        </p:spPr>
      </p:pic>
      <p:sp>
        <p:nvSpPr>
          <p:cNvPr id="5" name="TextBox 4">
            <a:extLst>
              <a:ext uri="{FF2B5EF4-FFF2-40B4-BE49-F238E27FC236}">
                <a16:creationId xmlns:a16="http://schemas.microsoft.com/office/drawing/2014/main" id="{E3099C73-6F35-3E0F-F40C-373399452879}"/>
              </a:ext>
            </a:extLst>
          </p:cNvPr>
          <p:cNvSpPr txBox="1"/>
          <p:nvPr/>
        </p:nvSpPr>
        <p:spPr>
          <a:xfrm>
            <a:off x="6786283" y="5761664"/>
            <a:ext cx="6096000" cy="215444"/>
          </a:xfrm>
          <a:prstGeom prst="rect">
            <a:avLst/>
          </a:prstGeom>
          <a:noFill/>
        </p:spPr>
        <p:txBody>
          <a:bodyPr wrap="square">
            <a:spAutoFit/>
          </a:bodyPr>
          <a:lstStyle/>
          <a:p>
            <a:r>
              <a:rPr lang="en-US" sz="800"/>
              <a:t>https://www.istockphoto.com/vector/webinar-brain-concept-gm517255141-49136750?searchscope=image%2Cfilm</a:t>
            </a:r>
          </a:p>
        </p:txBody>
      </p:sp>
    </p:spTree>
    <p:extLst>
      <p:ext uri="{BB962C8B-B14F-4D97-AF65-F5344CB8AC3E}">
        <p14:creationId xmlns:p14="http://schemas.microsoft.com/office/powerpoint/2010/main" val="65003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C6F9B-8BE1-5489-9E45-58D749FD6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B616D-2620-BA20-0E40-40D85822AEAB}"/>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pic>
        <p:nvPicPr>
          <p:cNvPr id="8194" name="Picture 2" descr="E-learning concept, Businessman showing e-learning icons on hand. Learning online educate technology provides easy access, Learning through online greater enhance. training digital online E-learning concept, Businessman showing e-learning icons on hand. Learning online educate technology provides easy access, Learning through online greater enhance. training digital online universal design for learning stock pictures, royalty-free photos &amp; images">
            <a:extLst>
              <a:ext uri="{FF2B5EF4-FFF2-40B4-BE49-F238E27FC236}">
                <a16:creationId xmlns:a16="http://schemas.microsoft.com/office/drawing/2014/main" id="{7F9D5082-1D31-B246-EC29-BEF333FD86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84" r="7883" b="-1"/>
          <a:stretch>
            <a:fillRect/>
          </a:stretch>
        </p:blipFill>
        <p:spPr bwMode="auto">
          <a:xfrm>
            <a:off x="838200" y="1825625"/>
            <a:ext cx="5181600" cy="4043761"/>
          </a:xfrm>
          <a:prstGeom prst="rect">
            <a:avLst/>
          </a:prstGeom>
          <a:solidFill>
            <a:srgbClr val="FFFFFF"/>
          </a:solidFill>
        </p:spPr>
      </p:pic>
      <p:sp>
        <p:nvSpPr>
          <p:cNvPr id="3" name="Content Placeholder 2">
            <a:extLst>
              <a:ext uri="{FF2B5EF4-FFF2-40B4-BE49-F238E27FC236}">
                <a16:creationId xmlns:a16="http://schemas.microsoft.com/office/drawing/2014/main" id="{CB6C1BF1-AE98-74EF-43D8-7CA9A85898FF}"/>
              </a:ext>
            </a:extLst>
          </p:cNvPr>
          <p:cNvSpPr>
            <a:spLocks noGrp="1"/>
          </p:cNvSpPr>
          <p:nvPr>
            <p:ph sz="half" idx="2"/>
          </p:nvPr>
        </p:nvSpPr>
        <p:spPr>
          <a:xfrm>
            <a:off x="6172200" y="1825625"/>
            <a:ext cx="5181600" cy="4043761"/>
          </a:xfrm>
        </p:spPr>
        <p:txBody>
          <a:bodyPr vert="horz" lIns="91440" tIns="45720" rIns="91440" bIns="45720" rtlCol="0" anchor="t">
            <a:normAutofit/>
          </a:bodyPr>
          <a:lstStyle/>
          <a:p>
            <a:pPr marL="0" indent="0">
              <a:buNone/>
            </a:pPr>
            <a:r>
              <a:rPr lang="en-US" sz="2600"/>
              <a:t>5. It </a:t>
            </a:r>
            <a:r>
              <a:rPr lang="en-US" sz="2600" u="sng"/>
              <a:t>Encourages Reflective and Adaptive Teaching</a:t>
            </a:r>
          </a:p>
          <a:p>
            <a:r>
              <a:rPr lang="en-US" sz="2600"/>
              <a:t>UDL encourages educators to ask: </a:t>
            </a:r>
          </a:p>
          <a:p>
            <a:pPr lvl="1"/>
            <a:r>
              <a:rPr lang="en-US" sz="2600" i="1"/>
              <a:t>“Who might be left out of this design?” </a:t>
            </a:r>
          </a:p>
          <a:p>
            <a:pPr lvl="1"/>
            <a:r>
              <a:rPr lang="en-US" sz="2600" i="1"/>
              <a:t>“How can I teach this in multiple ways?”</a:t>
            </a:r>
          </a:p>
          <a:p>
            <a:r>
              <a:rPr lang="en-US" sz="2600"/>
              <a:t>This fosters more </a:t>
            </a:r>
            <a:r>
              <a:rPr lang="en-US" sz="2600" i="1"/>
              <a:t>intentional, learner-centered pedagogy</a:t>
            </a:r>
            <a:r>
              <a:rPr lang="en-US" sz="2600"/>
              <a:t>.</a:t>
            </a:r>
          </a:p>
        </p:txBody>
      </p:sp>
      <p:sp>
        <p:nvSpPr>
          <p:cNvPr id="5" name="TextBox 4">
            <a:extLst>
              <a:ext uri="{FF2B5EF4-FFF2-40B4-BE49-F238E27FC236}">
                <a16:creationId xmlns:a16="http://schemas.microsoft.com/office/drawing/2014/main" id="{731F5E4A-F39C-7740-9FF5-FAC55B515F0E}"/>
              </a:ext>
            </a:extLst>
          </p:cNvPr>
          <p:cNvSpPr txBox="1"/>
          <p:nvPr/>
        </p:nvSpPr>
        <p:spPr>
          <a:xfrm>
            <a:off x="744071" y="5874693"/>
            <a:ext cx="6096000" cy="338554"/>
          </a:xfrm>
          <a:prstGeom prst="rect">
            <a:avLst/>
          </a:prstGeom>
          <a:noFill/>
        </p:spPr>
        <p:txBody>
          <a:bodyPr wrap="square">
            <a:spAutoFit/>
          </a:bodyPr>
          <a:lstStyle/>
          <a:p>
            <a:r>
              <a:rPr lang="en-US" sz="800"/>
              <a:t>https://www.istockphoto.com/photo/e-learning-concept-businessman-showing-e-learning-icons-on-hand-learning-online-gm2198110043-616007231?searchscope=image%2Cfilm</a:t>
            </a:r>
          </a:p>
        </p:txBody>
      </p:sp>
    </p:spTree>
    <p:extLst>
      <p:ext uri="{BB962C8B-B14F-4D97-AF65-F5344CB8AC3E}">
        <p14:creationId xmlns:p14="http://schemas.microsoft.com/office/powerpoint/2010/main" val="196860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90838-5627-DEED-0C57-E388E771B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EE5A1-F886-32F9-A270-1AE3718DD156}"/>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sp>
        <p:nvSpPr>
          <p:cNvPr id="3" name="Content Placeholder 2">
            <a:extLst>
              <a:ext uri="{FF2B5EF4-FFF2-40B4-BE49-F238E27FC236}">
                <a16:creationId xmlns:a16="http://schemas.microsoft.com/office/drawing/2014/main" id="{8D0BC4CD-761C-B91D-3FC8-A4A9001EAA56}"/>
              </a:ext>
            </a:extLst>
          </p:cNvPr>
          <p:cNvSpPr>
            <a:spLocks noGrp="1"/>
          </p:cNvSpPr>
          <p:nvPr>
            <p:ph sz="half" idx="1"/>
          </p:nvPr>
        </p:nvSpPr>
        <p:spPr>
          <a:xfrm>
            <a:off x="838200" y="1825625"/>
            <a:ext cx="5181600" cy="4043761"/>
          </a:xfrm>
        </p:spPr>
        <p:txBody>
          <a:bodyPr>
            <a:normAutofit/>
          </a:bodyPr>
          <a:lstStyle/>
          <a:p>
            <a:pPr marL="0" indent="0">
              <a:buNone/>
            </a:pPr>
            <a:r>
              <a:rPr lang="en-US" sz="2600"/>
              <a:t>6. </a:t>
            </a:r>
            <a:r>
              <a:rPr lang="en-US" sz="2600" u="sng"/>
              <a:t>Aligns with Institutional Goals</a:t>
            </a:r>
          </a:p>
          <a:p>
            <a:r>
              <a:rPr lang="en-US" sz="2600"/>
              <a:t>Compliance with the Americans with Disabilities Act (ADA) and Section 504.</a:t>
            </a:r>
          </a:p>
          <a:p>
            <a:r>
              <a:rPr lang="en-US" sz="2600"/>
              <a:t>Supports access and opportunity initiatives.</a:t>
            </a:r>
          </a:p>
          <a:p>
            <a:r>
              <a:rPr lang="en-US" sz="2600"/>
              <a:t>UDL provides a practical framework to achieve those goals.</a:t>
            </a:r>
          </a:p>
        </p:txBody>
      </p:sp>
      <p:pic>
        <p:nvPicPr>
          <p:cNvPr id="9218" name="Picture 2" descr="Set of flat design icons for education Flat design icons for online education, video tutorials, staff training, online book store, learning, research, knowledge, online book.      universal design for learning stock illustrations">
            <a:extLst>
              <a:ext uri="{FF2B5EF4-FFF2-40B4-BE49-F238E27FC236}">
                <a16:creationId xmlns:a16="http://schemas.microsoft.com/office/drawing/2014/main" id="{B156EC88-73B6-1AA9-5BEB-BD2CFA39B5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1119" y="1609315"/>
            <a:ext cx="4043761" cy="4043761"/>
          </a:xfrm>
          <a:prstGeom prst="rect">
            <a:avLst/>
          </a:prstGeom>
          <a:solidFill>
            <a:srgbClr val="FFFFFF"/>
          </a:solidFill>
        </p:spPr>
      </p:pic>
      <p:sp>
        <p:nvSpPr>
          <p:cNvPr id="5" name="TextBox 4">
            <a:extLst>
              <a:ext uri="{FF2B5EF4-FFF2-40B4-BE49-F238E27FC236}">
                <a16:creationId xmlns:a16="http://schemas.microsoft.com/office/drawing/2014/main" id="{2E460729-8074-C3D9-1E73-68EDB89E21F8}"/>
              </a:ext>
            </a:extLst>
          </p:cNvPr>
          <p:cNvSpPr txBox="1"/>
          <p:nvPr/>
        </p:nvSpPr>
        <p:spPr>
          <a:xfrm>
            <a:off x="6580094" y="5653076"/>
            <a:ext cx="542364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ea"/>
                <a:cs typeface="+mn-cs"/>
              </a:rPr>
              <a:t>https://www.istockphoto.com/vector/set-of-flat-design-icons-for-education-gm524424351-51838744?searchscope=image%2Cfilm</a:t>
            </a:r>
          </a:p>
        </p:txBody>
      </p:sp>
    </p:spTree>
    <p:extLst>
      <p:ext uri="{BB962C8B-B14F-4D97-AF65-F5344CB8AC3E}">
        <p14:creationId xmlns:p14="http://schemas.microsoft.com/office/powerpoint/2010/main" val="151211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1BD6C-D0A8-7E41-B239-F4762BAAA644}"/>
              </a:ext>
            </a:extLst>
          </p:cNvPr>
          <p:cNvSpPr>
            <a:spLocks noGrp="1"/>
          </p:cNvSpPr>
          <p:nvPr>
            <p:ph type="title"/>
          </p:nvPr>
        </p:nvSpPr>
        <p:spPr/>
        <p:txBody>
          <a:bodyPr/>
          <a:lstStyle/>
          <a:p>
            <a:pPr algn="ctr"/>
            <a:r>
              <a:rPr lang="en-US" u="sng"/>
              <a:t>Who Wants to Play a Game?</a:t>
            </a:r>
          </a:p>
        </p:txBody>
      </p:sp>
      <p:sp>
        <p:nvSpPr>
          <p:cNvPr id="6" name="Content Placeholder 5">
            <a:extLst>
              <a:ext uri="{FF2B5EF4-FFF2-40B4-BE49-F238E27FC236}">
                <a16:creationId xmlns:a16="http://schemas.microsoft.com/office/drawing/2014/main" id="{7378BB3B-E356-EB40-B967-8E18E1BA3BCF}"/>
              </a:ext>
            </a:extLst>
          </p:cNvPr>
          <p:cNvSpPr>
            <a:spLocks noGrp="1"/>
          </p:cNvSpPr>
          <p:nvPr>
            <p:ph idx="1"/>
          </p:nvPr>
        </p:nvSpPr>
        <p:spPr>
          <a:xfrm>
            <a:off x="838200" y="5621567"/>
            <a:ext cx="10515600" cy="1042640"/>
          </a:xfrm>
        </p:spPr>
        <p:txBody>
          <a:bodyPr/>
          <a:lstStyle/>
          <a:p>
            <a:pPr algn="ctr"/>
            <a:r>
              <a:rPr lang="en-US"/>
              <a:t>Kahoot!</a:t>
            </a:r>
          </a:p>
        </p:txBody>
      </p:sp>
      <p:pic>
        <p:nvPicPr>
          <p:cNvPr id="2" name="Picture 1" descr="News | News | VisitBangkok">
            <a:extLst>
              <a:ext uri="{FF2B5EF4-FFF2-40B4-BE49-F238E27FC236}">
                <a16:creationId xmlns:a16="http://schemas.microsoft.com/office/drawing/2014/main" id="{1F6DC32A-09C8-B1EB-E4C8-46C42D345499}"/>
              </a:ext>
            </a:extLst>
          </p:cNvPr>
          <p:cNvPicPr>
            <a:picLocks noChangeAspect="1"/>
          </p:cNvPicPr>
          <p:nvPr/>
        </p:nvPicPr>
        <p:blipFill>
          <a:blip r:embed="rId3"/>
          <a:stretch>
            <a:fillRect/>
          </a:stretch>
        </p:blipFill>
        <p:spPr>
          <a:xfrm>
            <a:off x="3048046" y="1556349"/>
            <a:ext cx="5959323" cy="3748897"/>
          </a:xfrm>
          <a:prstGeom prst="rect">
            <a:avLst/>
          </a:prstGeom>
        </p:spPr>
      </p:pic>
    </p:spTree>
    <p:extLst>
      <p:ext uri="{BB962C8B-B14F-4D97-AF65-F5344CB8AC3E}">
        <p14:creationId xmlns:p14="http://schemas.microsoft.com/office/powerpoint/2010/main" val="243728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64BE-82CC-3D49-B076-E916413070DB}"/>
              </a:ext>
            </a:extLst>
          </p:cNvPr>
          <p:cNvSpPr>
            <a:spLocks noGrp="1"/>
          </p:cNvSpPr>
          <p:nvPr>
            <p:ph type="title"/>
          </p:nvPr>
        </p:nvSpPr>
        <p:spPr/>
        <p:txBody>
          <a:bodyPr/>
          <a:lstStyle/>
          <a:p>
            <a:r>
              <a:rPr lang="en-US">
                <a:latin typeface="Impact"/>
              </a:rPr>
              <a:t>UDL in BIOL 302: Cell and Molecular Biology</a:t>
            </a:r>
            <a:endParaRPr lang="en-US"/>
          </a:p>
        </p:txBody>
      </p:sp>
      <p:sp>
        <p:nvSpPr>
          <p:cNvPr id="3" name="Content Placeholder 2">
            <a:extLst>
              <a:ext uri="{FF2B5EF4-FFF2-40B4-BE49-F238E27FC236}">
                <a16:creationId xmlns:a16="http://schemas.microsoft.com/office/drawing/2014/main" id="{0BFAA786-0FAF-1CF5-C965-5A5B878F1DF2}"/>
              </a:ext>
            </a:extLst>
          </p:cNvPr>
          <p:cNvSpPr>
            <a:spLocks noGrp="1"/>
          </p:cNvSpPr>
          <p:nvPr>
            <p:ph idx="1"/>
          </p:nvPr>
        </p:nvSpPr>
        <p:spPr>
          <a:xfrm>
            <a:off x="838200" y="1582209"/>
            <a:ext cx="6949016" cy="4743495"/>
          </a:xfrm>
        </p:spPr>
        <p:txBody>
          <a:bodyPr vert="horz" lIns="91440" tIns="45720" rIns="91440" bIns="45720" rtlCol="0" anchor="t">
            <a:normAutofit fontScale="92500"/>
          </a:bodyPr>
          <a:lstStyle/>
          <a:p>
            <a:r>
              <a:rPr lang="en-US" u="sng">
                <a:solidFill>
                  <a:schemeClr val="tx2"/>
                </a:solidFill>
                <a:cs typeface="Arial"/>
              </a:rPr>
              <a:t>Accessibility</a:t>
            </a:r>
          </a:p>
          <a:p>
            <a:pPr lvl="1">
              <a:buFont typeface="Courier New,monospace" panose="020B0604020202020204" pitchFamily="34" charset="0"/>
              <a:buChar char="o"/>
            </a:pPr>
            <a:r>
              <a:rPr lang="en-US" sz="2800">
                <a:cs typeface="Arial"/>
              </a:rPr>
              <a:t>Live Captions</a:t>
            </a:r>
          </a:p>
          <a:p>
            <a:pPr lvl="1">
              <a:buFont typeface="Courier New,monospace" panose="020B0604020202020204" pitchFamily="34" charset="0"/>
              <a:buChar char="o"/>
            </a:pPr>
            <a:r>
              <a:rPr lang="en-US" sz="2800">
                <a:cs typeface="Arial"/>
              </a:rPr>
              <a:t>Dyslexia friendly fonts (Arial, Helvetica)</a:t>
            </a:r>
          </a:p>
          <a:p>
            <a:pPr lvl="1">
              <a:buFont typeface="Courier New,monospace" panose="020B0604020202020204" pitchFamily="34" charset="0"/>
              <a:buChar char="o"/>
            </a:pPr>
            <a:r>
              <a:rPr lang="en-US" sz="2800">
                <a:cs typeface="Arial"/>
              </a:rPr>
              <a:t>Graphical Syllabus</a:t>
            </a:r>
          </a:p>
          <a:p>
            <a:r>
              <a:rPr lang="en-US" u="sng">
                <a:solidFill>
                  <a:schemeClr val="tx2"/>
                </a:solidFill>
                <a:cs typeface="Arial"/>
              </a:rPr>
              <a:t>Engagement</a:t>
            </a:r>
          </a:p>
          <a:p>
            <a:pPr lvl="1">
              <a:buFont typeface="Courier New,monospace" panose="020B0604020202020204" pitchFamily="34" charset="0"/>
              <a:buChar char="o"/>
            </a:pPr>
            <a:r>
              <a:rPr lang="en-US" sz="2800">
                <a:cs typeface="Arial"/>
              </a:rPr>
              <a:t>Active Learning </a:t>
            </a:r>
            <a:r>
              <a:rPr lang="en-US" sz="2800" i="1">
                <a:cs typeface="Arial"/>
              </a:rPr>
              <a:t>(Think-Pair-Share, Lightening Rounds, Memory Dumps, Sorting Sequences, and more!) </a:t>
            </a:r>
          </a:p>
          <a:p>
            <a:pPr lvl="1">
              <a:buFont typeface="Courier New,monospace" panose="020B0604020202020204" pitchFamily="34" charset="0"/>
              <a:buChar char="o"/>
            </a:pPr>
            <a:r>
              <a:rPr lang="en-US" sz="2800">
                <a:cs typeface="Arial"/>
              </a:rPr>
              <a:t>Surveys and feedback</a:t>
            </a:r>
          </a:p>
          <a:p>
            <a:pPr lvl="1">
              <a:buFont typeface="Courier New,monospace" panose="020B0604020202020204" pitchFamily="34" charset="0"/>
              <a:buChar char="o"/>
            </a:pPr>
            <a:r>
              <a:rPr lang="en-US" sz="2800">
                <a:cs typeface="Arial"/>
              </a:rPr>
              <a:t>Student Resources (Peer Circles, Exam Prep-Self Reflection Surveys) </a:t>
            </a:r>
          </a:p>
        </p:txBody>
      </p:sp>
      <p:pic>
        <p:nvPicPr>
          <p:cNvPr id="5" name="Picture 4" descr="A close-up of a structure&#10;&#10;AI-generated content may be incorrect.">
            <a:extLst>
              <a:ext uri="{FF2B5EF4-FFF2-40B4-BE49-F238E27FC236}">
                <a16:creationId xmlns:a16="http://schemas.microsoft.com/office/drawing/2014/main" id="{E0194D1B-50F2-194E-EDDB-46D341B7BA1F}"/>
              </a:ext>
            </a:extLst>
          </p:cNvPr>
          <p:cNvPicPr>
            <a:picLocks noChangeAspect="1"/>
          </p:cNvPicPr>
          <p:nvPr/>
        </p:nvPicPr>
        <p:blipFill>
          <a:blip r:embed="rId3"/>
          <a:stretch>
            <a:fillRect/>
          </a:stretch>
        </p:blipFill>
        <p:spPr>
          <a:xfrm>
            <a:off x="7867533" y="1698625"/>
            <a:ext cx="3484268" cy="4181344"/>
          </a:xfrm>
          <a:prstGeom prst="rect">
            <a:avLst/>
          </a:prstGeom>
          <a:noFill/>
        </p:spPr>
      </p:pic>
    </p:spTree>
    <p:extLst>
      <p:ext uri="{BB962C8B-B14F-4D97-AF65-F5344CB8AC3E}">
        <p14:creationId xmlns:p14="http://schemas.microsoft.com/office/powerpoint/2010/main" val="367765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3AFC-4EB2-4EAF-AAD3-0E0131C0C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7CCC9-0E68-3B42-6EB5-DFDFFA100B9F}"/>
              </a:ext>
            </a:extLst>
          </p:cNvPr>
          <p:cNvSpPr>
            <a:spLocks noGrp="1"/>
          </p:cNvSpPr>
          <p:nvPr>
            <p:ph type="title"/>
          </p:nvPr>
        </p:nvSpPr>
        <p:spPr>
          <a:xfrm>
            <a:off x="838200" y="365125"/>
            <a:ext cx="10515600" cy="1325563"/>
          </a:xfrm>
        </p:spPr>
        <p:txBody>
          <a:bodyPr anchor="ctr">
            <a:normAutofit/>
          </a:bodyPr>
          <a:lstStyle/>
          <a:p>
            <a:r>
              <a:rPr lang="en-US">
                <a:latin typeface="Impact"/>
              </a:rPr>
              <a:t>UDL in BIOL 302: Cell and Molecular Biology</a:t>
            </a:r>
          </a:p>
        </p:txBody>
      </p:sp>
      <p:sp>
        <p:nvSpPr>
          <p:cNvPr id="3" name="Content Placeholder 2">
            <a:extLst>
              <a:ext uri="{FF2B5EF4-FFF2-40B4-BE49-F238E27FC236}">
                <a16:creationId xmlns:a16="http://schemas.microsoft.com/office/drawing/2014/main" id="{DB717162-5292-055A-CBC3-2A0FD5982063}"/>
              </a:ext>
            </a:extLst>
          </p:cNvPr>
          <p:cNvSpPr>
            <a:spLocks noGrp="1"/>
          </p:cNvSpPr>
          <p:nvPr>
            <p:ph sz="half" idx="1"/>
          </p:nvPr>
        </p:nvSpPr>
        <p:spPr>
          <a:xfrm>
            <a:off x="838200" y="1762125"/>
            <a:ext cx="6620932" cy="4181344"/>
          </a:xfrm>
        </p:spPr>
        <p:txBody>
          <a:bodyPr vert="horz" lIns="91440" tIns="45720" rIns="91440" bIns="45720" rtlCol="0" anchor="t">
            <a:normAutofit/>
          </a:bodyPr>
          <a:lstStyle/>
          <a:p>
            <a:r>
              <a:rPr lang="en-US" u="sng">
                <a:solidFill>
                  <a:schemeClr val="tx2"/>
                </a:solidFill>
              </a:rPr>
              <a:t>Representation</a:t>
            </a:r>
          </a:p>
          <a:p>
            <a:pPr lvl="1">
              <a:buFont typeface="Courier New,monospace" panose="020B0604020202020204" pitchFamily="34" charset="0"/>
              <a:buChar char="o"/>
            </a:pPr>
            <a:r>
              <a:rPr lang="en-US" sz="2800"/>
              <a:t>Inclusive language</a:t>
            </a:r>
            <a:endParaRPr lang="en-US" sz="2800">
              <a:cs typeface="Arial"/>
            </a:endParaRPr>
          </a:p>
          <a:p>
            <a:pPr lvl="1">
              <a:buFont typeface="Courier New,monospace" panose="020B0604020202020204" pitchFamily="34" charset="0"/>
              <a:buChar char="o"/>
            </a:pPr>
            <a:r>
              <a:rPr lang="en-US" sz="2800"/>
              <a:t>Student Gallery Projects</a:t>
            </a:r>
            <a:endParaRPr lang="en-US" sz="2800">
              <a:cs typeface="Arial"/>
            </a:endParaRPr>
          </a:p>
          <a:p>
            <a:r>
              <a:rPr lang="en-US" u="sng">
                <a:solidFill>
                  <a:schemeClr val="tx2"/>
                </a:solidFill>
              </a:rPr>
              <a:t>Action and Expression</a:t>
            </a:r>
            <a:endParaRPr lang="en-US" u="sng">
              <a:solidFill>
                <a:schemeClr val="tx2"/>
              </a:solidFill>
              <a:cs typeface="Arial"/>
            </a:endParaRPr>
          </a:p>
          <a:p>
            <a:pPr lvl="1">
              <a:buFont typeface="Courier New,monospace" panose="020B0604020202020204" pitchFamily="34" charset="0"/>
              <a:buChar char="o"/>
            </a:pPr>
            <a:r>
              <a:rPr lang="en-US" sz="2800"/>
              <a:t>Inclusive exam expression </a:t>
            </a:r>
            <a:r>
              <a:rPr lang="en-US" sz="2800" i="1"/>
              <a:t>(providing multiple question types)</a:t>
            </a:r>
            <a:endParaRPr lang="en-US" sz="2800" i="1">
              <a:cs typeface="Arial"/>
            </a:endParaRPr>
          </a:p>
          <a:p>
            <a:pPr lvl="1">
              <a:buFont typeface="Courier New,monospace" panose="020B0604020202020204" pitchFamily="34" charset="0"/>
              <a:buChar char="o"/>
            </a:pPr>
            <a:r>
              <a:rPr lang="en-US" sz="2800"/>
              <a:t>Assessment wrappers </a:t>
            </a:r>
            <a:r>
              <a:rPr lang="en-US" sz="2800" i="1"/>
              <a:t>(Muddiest Point)</a:t>
            </a:r>
            <a:endParaRPr lang="en-US" sz="2800">
              <a:cs typeface="Arial"/>
            </a:endParaRPr>
          </a:p>
          <a:p>
            <a:pPr marL="457200" lvl="1" indent="0">
              <a:buNone/>
            </a:pPr>
            <a:endParaRPr lang="en-US" sz="2800"/>
          </a:p>
        </p:txBody>
      </p:sp>
      <p:pic>
        <p:nvPicPr>
          <p:cNvPr id="4" name="Picture 3" descr="A close-up of a structure&#10;&#10;AI-generated content may be incorrect.">
            <a:extLst>
              <a:ext uri="{FF2B5EF4-FFF2-40B4-BE49-F238E27FC236}">
                <a16:creationId xmlns:a16="http://schemas.microsoft.com/office/drawing/2014/main" id="{AC8833D5-C287-1B4F-3ECD-07D42683FCE1}"/>
              </a:ext>
            </a:extLst>
          </p:cNvPr>
          <p:cNvPicPr>
            <a:picLocks noChangeAspect="1"/>
          </p:cNvPicPr>
          <p:nvPr/>
        </p:nvPicPr>
        <p:blipFill>
          <a:blip r:embed="rId3"/>
          <a:stretch>
            <a:fillRect/>
          </a:stretch>
        </p:blipFill>
        <p:spPr>
          <a:xfrm>
            <a:off x="7634699" y="1762125"/>
            <a:ext cx="3484268" cy="4181344"/>
          </a:xfrm>
          <a:prstGeom prst="rect">
            <a:avLst/>
          </a:prstGeom>
          <a:noFill/>
        </p:spPr>
      </p:pic>
    </p:spTree>
    <p:extLst>
      <p:ext uri="{BB962C8B-B14F-4D97-AF65-F5344CB8AC3E}">
        <p14:creationId xmlns:p14="http://schemas.microsoft.com/office/powerpoint/2010/main" val="4272126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30E7-DA15-A3F4-7E07-44AA1F0D08A5}"/>
              </a:ext>
            </a:extLst>
          </p:cNvPr>
          <p:cNvSpPr>
            <a:spLocks noGrp="1"/>
          </p:cNvSpPr>
          <p:nvPr>
            <p:ph type="title"/>
          </p:nvPr>
        </p:nvSpPr>
        <p:spPr>
          <a:xfrm>
            <a:off x="838200" y="365125"/>
            <a:ext cx="10515600" cy="1325563"/>
          </a:xfrm>
        </p:spPr>
        <p:txBody>
          <a:bodyPr anchor="ctr">
            <a:normAutofit/>
          </a:bodyPr>
          <a:lstStyle/>
          <a:p>
            <a:r>
              <a:rPr lang="en-US"/>
              <a:t>UDL in BIOL 423: Medicinal Botany</a:t>
            </a:r>
          </a:p>
        </p:txBody>
      </p:sp>
      <p:pic>
        <p:nvPicPr>
          <p:cNvPr id="5" name="Content Placeholder 4" descr="A green flower on a stem&#10;&#10;AI-generated content may be incorrect.">
            <a:extLst>
              <a:ext uri="{FF2B5EF4-FFF2-40B4-BE49-F238E27FC236}">
                <a16:creationId xmlns:a16="http://schemas.microsoft.com/office/drawing/2014/main" id="{68B77422-BE63-AA39-7D55-2DAB1DA3CF71}"/>
              </a:ext>
            </a:extLst>
          </p:cNvPr>
          <p:cNvPicPr>
            <a:picLocks noGrp="1" noChangeAspect="1"/>
          </p:cNvPicPr>
          <p:nvPr>
            <p:ph sz="half" idx="1"/>
          </p:nvPr>
        </p:nvPicPr>
        <p:blipFill>
          <a:blip r:embed="rId3"/>
          <a:srcRect l="9428" r="9847" b="2"/>
          <a:stretch>
            <a:fillRect/>
          </a:stretch>
        </p:blipFill>
        <p:spPr>
          <a:xfrm>
            <a:off x="838200" y="1825625"/>
            <a:ext cx="5181600" cy="4043761"/>
          </a:xfrm>
          <a:prstGeom prst="rect">
            <a:avLst/>
          </a:prstGeom>
          <a:noFill/>
        </p:spPr>
      </p:pic>
      <p:sp>
        <p:nvSpPr>
          <p:cNvPr id="6" name="Content Placeholder 5">
            <a:extLst>
              <a:ext uri="{FF2B5EF4-FFF2-40B4-BE49-F238E27FC236}">
                <a16:creationId xmlns:a16="http://schemas.microsoft.com/office/drawing/2014/main" id="{3802B18E-6D07-B5C1-F1CF-46A4D5832608}"/>
              </a:ext>
            </a:extLst>
          </p:cNvPr>
          <p:cNvSpPr>
            <a:spLocks noGrp="1"/>
          </p:cNvSpPr>
          <p:nvPr>
            <p:ph sz="half" idx="2"/>
          </p:nvPr>
        </p:nvSpPr>
        <p:spPr>
          <a:xfrm>
            <a:off x="6172200" y="1825625"/>
            <a:ext cx="5181600" cy="4043761"/>
          </a:xfrm>
        </p:spPr>
        <p:txBody>
          <a:bodyPr vert="horz" lIns="91440" tIns="45720" rIns="91440" bIns="45720" rtlCol="0" anchor="t">
            <a:normAutofit lnSpcReduction="10000"/>
          </a:bodyPr>
          <a:lstStyle/>
          <a:p>
            <a:r>
              <a:rPr lang="en-US" u="sng">
                <a:solidFill>
                  <a:schemeClr val="tx2"/>
                </a:solidFill>
              </a:rPr>
              <a:t>Accessibility</a:t>
            </a:r>
          </a:p>
          <a:p>
            <a:pPr lvl="1">
              <a:buFont typeface="Courier New" panose="020B0604020202020204" pitchFamily="34" charset="0"/>
              <a:buChar char="o"/>
            </a:pPr>
            <a:r>
              <a:rPr lang="en-US">
                <a:cs typeface="Arial"/>
              </a:rPr>
              <a:t>Live Captions</a:t>
            </a:r>
          </a:p>
          <a:p>
            <a:pPr lvl="1">
              <a:buFont typeface="Courier New" panose="020B0604020202020204" pitchFamily="34" charset="0"/>
              <a:buChar char="o"/>
            </a:pPr>
            <a:r>
              <a:rPr lang="en-US">
                <a:cs typeface="Arial"/>
              </a:rPr>
              <a:t>Dyslexia friendly fonts</a:t>
            </a:r>
            <a:endParaRPr lang="en-US"/>
          </a:p>
          <a:p>
            <a:pPr lvl="1">
              <a:buFont typeface="Courier New" panose="020B0604020202020204" pitchFamily="34" charset="0"/>
              <a:buChar char="o"/>
            </a:pPr>
            <a:r>
              <a:rPr lang="en-US">
                <a:cs typeface="Arial"/>
              </a:rPr>
              <a:t>Color blind Colors</a:t>
            </a:r>
            <a:endParaRPr lang="en-US"/>
          </a:p>
          <a:p>
            <a:pPr lvl="1">
              <a:buFont typeface="Courier New" panose="020B0604020202020204" pitchFamily="34" charset="0"/>
              <a:buChar char="o"/>
            </a:pPr>
            <a:r>
              <a:rPr lang="en-US">
                <a:cs typeface="Arial"/>
              </a:rPr>
              <a:t>Ally on Blackboard</a:t>
            </a:r>
          </a:p>
          <a:p>
            <a:pPr lvl="1">
              <a:buFont typeface="Courier New" panose="020B0604020202020204" pitchFamily="34" charset="0"/>
              <a:buChar char="o"/>
            </a:pPr>
            <a:r>
              <a:rPr lang="en-US">
                <a:cs typeface="Arial"/>
              </a:rPr>
              <a:t>Student Resources</a:t>
            </a:r>
            <a:endParaRPr lang="en-US"/>
          </a:p>
          <a:p>
            <a:r>
              <a:rPr lang="en-US" u="sng">
                <a:solidFill>
                  <a:schemeClr val="tx2"/>
                </a:solidFill>
              </a:rPr>
              <a:t>Engagement</a:t>
            </a:r>
            <a:endParaRPr lang="en-US">
              <a:solidFill>
                <a:schemeClr val="tx2"/>
              </a:solidFill>
              <a:cs typeface="Arial"/>
            </a:endParaRPr>
          </a:p>
          <a:p>
            <a:pPr lvl="1">
              <a:buFont typeface="Courier New" panose="020B0604020202020204" pitchFamily="34" charset="0"/>
              <a:buChar char="o"/>
            </a:pPr>
            <a:r>
              <a:rPr lang="en-US">
                <a:cs typeface="Arial"/>
              </a:rPr>
              <a:t>Online Community</a:t>
            </a:r>
          </a:p>
          <a:p>
            <a:pPr lvl="1">
              <a:buFont typeface="Courier New" panose="020B0604020202020204" pitchFamily="34" charset="0"/>
              <a:buChar char="o"/>
            </a:pPr>
            <a:r>
              <a:rPr lang="en-US">
                <a:cs typeface="Arial"/>
              </a:rPr>
              <a:t>Student Response/Active Learning</a:t>
            </a:r>
          </a:p>
          <a:p>
            <a:pPr lvl="1">
              <a:buFont typeface="Courier New" panose="020B0604020202020204" pitchFamily="34" charset="0"/>
              <a:buChar char="o"/>
            </a:pPr>
            <a:r>
              <a:rPr lang="en-US">
                <a:cs typeface="Arial"/>
              </a:rPr>
              <a:t>Surveys and feedback</a:t>
            </a:r>
          </a:p>
        </p:txBody>
      </p:sp>
    </p:spTree>
    <p:extLst>
      <p:ext uri="{BB962C8B-B14F-4D97-AF65-F5344CB8AC3E}">
        <p14:creationId xmlns:p14="http://schemas.microsoft.com/office/powerpoint/2010/main" val="31508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8E38-BDFC-01F4-5216-115E9B307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8569B9-F9FF-C71C-F7E3-5769E8A1A284}"/>
              </a:ext>
            </a:extLst>
          </p:cNvPr>
          <p:cNvSpPr>
            <a:spLocks noGrp="1"/>
          </p:cNvSpPr>
          <p:nvPr>
            <p:ph type="title"/>
          </p:nvPr>
        </p:nvSpPr>
        <p:spPr>
          <a:xfrm>
            <a:off x="838200" y="365125"/>
            <a:ext cx="10515600" cy="1325563"/>
          </a:xfrm>
        </p:spPr>
        <p:txBody>
          <a:bodyPr anchor="ctr">
            <a:normAutofit/>
          </a:bodyPr>
          <a:lstStyle/>
          <a:p>
            <a:r>
              <a:rPr lang="en-US"/>
              <a:t>UDL in BIOL 423: Medicinal Botany</a:t>
            </a:r>
          </a:p>
        </p:txBody>
      </p:sp>
      <p:pic>
        <p:nvPicPr>
          <p:cNvPr id="5" name="Content Placeholder 4" descr="A green flower on a stem&#10;&#10;AI-generated content may be incorrect.">
            <a:extLst>
              <a:ext uri="{FF2B5EF4-FFF2-40B4-BE49-F238E27FC236}">
                <a16:creationId xmlns:a16="http://schemas.microsoft.com/office/drawing/2014/main" id="{20CDB18C-D5A3-6E19-5BA5-F29B37AD432A}"/>
              </a:ext>
            </a:extLst>
          </p:cNvPr>
          <p:cNvPicPr>
            <a:picLocks noGrp="1" noChangeAspect="1"/>
          </p:cNvPicPr>
          <p:nvPr>
            <p:ph sz="half" idx="1"/>
          </p:nvPr>
        </p:nvPicPr>
        <p:blipFill>
          <a:blip r:embed="rId3"/>
          <a:srcRect l="9428" r="9847" b="2"/>
          <a:stretch>
            <a:fillRect/>
          </a:stretch>
        </p:blipFill>
        <p:spPr>
          <a:xfrm>
            <a:off x="838200" y="1825625"/>
            <a:ext cx="5181600" cy="4043761"/>
          </a:xfrm>
          <a:prstGeom prst="rect">
            <a:avLst/>
          </a:prstGeom>
          <a:noFill/>
        </p:spPr>
      </p:pic>
      <p:sp>
        <p:nvSpPr>
          <p:cNvPr id="6" name="Content Placeholder 5">
            <a:extLst>
              <a:ext uri="{FF2B5EF4-FFF2-40B4-BE49-F238E27FC236}">
                <a16:creationId xmlns:a16="http://schemas.microsoft.com/office/drawing/2014/main" id="{34C2976F-9F47-BE33-ADE9-664B51D6FF36}"/>
              </a:ext>
            </a:extLst>
          </p:cNvPr>
          <p:cNvSpPr>
            <a:spLocks noGrp="1"/>
          </p:cNvSpPr>
          <p:nvPr>
            <p:ph sz="half" idx="2"/>
          </p:nvPr>
        </p:nvSpPr>
        <p:spPr>
          <a:xfrm>
            <a:off x="6172200" y="1825625"/>
            <a:ext cx="5181600" cy="4043761"/>
          </a:xfrm>
        </p:spPr>
        <p:txBody>
          <a:bodyPr vert="horz" lIns="91440" tIns="45720" rIns="91440" bIns="45720" rtlCol="0" anchor="t">
            <a:normAutofit/>
          </a:bodyPr>
          <a:lstStyle/>
          <a:p>
            <a:r>
              <a:rPr lang="en-US" u="sng">
                <a:solidFill>
                  <a:schemeClr val="tx2"/>
                </a:solidFill>
              </a:rPr>
              <a:t>Representation</a:t>
            </a:r>
          </a:p>
          <a:p>
            <a:pPr lvl="1">
              <a:buFont typeface="Courier New" panose="020B0604020202020204" pitchFamily="34" charset="0"/>
              <a:buChar char="o"/>
            </a:pPr>
            <a:r>
              <a:rPr lang="en-US">
                <a:cs typeface="Arial"/>
              </a:rPr>
              <a:t>Intentional Celebration</a:t>
            </a:r>
          </a:p>
          <a:p>
            <a:pPr lvl="1">
              <a:buFont typeface="Courier New" panose="020B0604020202020204" pitchFamily="34" charset="0"/>
              <a:buChar char="o"/>
            </a:pPr>
            <a:r>
              <a:rPr lang="en-US">
                <a:cs typeface="Arial"/>
              </a:rPr>
              <a:t>Inclusive language</a:t>
            </a:r>
            <a:endParaRPr lang="en-US"/>
          </a:p>
          <a:p>
            <a:pPr lvl="1">
              <a:buFont typeface="Courier New" panose="020B0604020202020204" pitchFamily="34" charset="0"/>
              <a:buChar char="o"/>
            </a:pPr>
            <a:r>
              <a:rPr lang="en-US">
                <a:cs typeface="Arial"/>
              </a:rPr>
              <a:t>Personal Journey</a:t>
            </a:r>
            <a:endParaRPr lang="en-US"/>
          </a:p>
          <a:p>
            <a:r>
              <a:rPr lang="en-US" u="sng">
                <a:solidFill>
                  <a:schemeClr val="tx2"/>
                </a:solidFill>
              </a:rPr>
              <a:t>Action and Expression</a:t>
            </a:r>
            <a:endParaRPr lang="en-US">
              <a:solidFill>
                <a:schemeClr val="tx2"/>
              </a:solidFill>
              <a:cs typeface="Arial"/>
            </a:endParaRPr>
          </a:p>
          <a:p>
            <a:pPr lvl="1">
              <a:buFont typeface="Courier New" panose="020B0604020202020204" pitchFamily="34" charset="0"/>
              <a:buChar char="o"/>
            </a:pPr>
            <a:r>
              <a:rPr lang="en-US">
                <a:cs typeface="Arial"/>
              </a:rPr>
              <a:t>Inclusive exam expression</a:t>
            </a:r>
          </a:p>
          <a:p>
            <a:pPr lvl="1">
              <a:buFont typeface="Courier New" panose="020B0604020202020204" pitchFamily="34" charset="0"/>
              <a:buChar char="o"/>
            </a:pPr>
            <a:r>
              <a:rPr lang="en-US">
                <a:cs typeface="Arial"/>
              </a:rPr>
              <a:t>Assessment wrappers</a:t>
            </a:r>
          </a:p>
          <a:p>
            <a:pPr lvl="1">
              <a:buFont typeface="Courier New" panose="020B0604020202020204" pitchFamily="34" charset="0"/>
              <a:buChar char="o"/>
            </a:pPr>
            <a:r>
              <a:rPr lang="en-US">
                <a:cs typeface="Arial"/>
              </a:rPr>
              <a:t>Big Picture Ideas</a:t>
            </a:r>
          </a:p>
        </p:txBody>
      </p:sp>
    </p:spTree>
    <p:extLst>
      <p:ext uri="{BB962C8B-B14F-4D97-AF65-F5344CB8AC3E}">
        <p14:creationId xmlns:p14="http://schemas.microsoft.com/office/powerpoint/2010/main" val="140439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34B2-9524-44B0-BA99-5A16512117AF}"/>
              </a:ext>
            </a:extLst>
          </p:cNvPr>
          <p:cNvSpPr>
            <a:spLocks noGrp="1"/>
          </p:cNvSpPr>
          <p:nvPr>
            <p:ph type="title"/>
          </p:nvPr>
        </p:nvSpPr>
        <p:spPr/>
        <p:txBody>
          <a:bodyPr/>
          <a:lstStyle/>
          <a:p>
            <a:r>
              <a:rPr lang="en-US" dirty="0"/>
              <a:t>Session Outcomes</a:t>
            </a:r>
          </a:p>
        </p:txBody>
      </p:sp>
      <p:sp>
        <p:nvSpPr>
          <p:cNvPr id="3" name="Content Placeholder 2">
            <a:extLst>
              <a:ext uri="{FF2B5EF4-FFF2-40B4-BE49-F238E27FC236}">
                <a16:creationId xmlns:a16="http://schemas.microsoft.com/office/drawing/2014/main" id="{CB3DEF04-4AE5-4DCE-98C7-A05D5AD18397}"/>
              </a:ext>
            </a:extLst>
          </p:cNvPr>
          <p:cNvSpPr>
            <a:spLocks noGrp="1"/>
          </p:cNvSpPr>
          <p:nvPr>
            <p:ph idx="1"/>
          </p:nvPr>
        </p:nvSpPr>
        <p:spPr>
          <a:xfrm>
            <a:off x="838200" y="1525180"/>
            <a:ext cx="10515600" cy="4825965"/>
          </a:xfrm>
        </p:spPr>
        <p:txBody>
          <a:bodyPr vert="horz" lIns="91440" tIns="45720" rIns="91440" bIns="45720" rtlCol="0" anchor="t">
            <a:normAutofit/>
          </a:bodyPr>
          <a:lstStyle/>
          <a:p>
            <a:r>
              <a:rPr lang="en-US" dirty="0"/>
              <a:t>By the end of this session, participants will be able to:</a:t>
            </a:r>
          </a:p>
          <a:p>
            <a:pPr lvl="1"/>
            <a:r>
              <a:rPr lang="en-US" sz="2600" dirty="0"/>
              <a:t>Identify the guiding principles of universal design for learning (</a:t>
            </a:r>
            <a:r>
              <a:rPr lang="en-US" sz="2600" i="1" dirty="0"/>
              <a:t>engagement, representation, and action &amp; expression</a:t>
            </a:r>
            <a:r>
              <a:rPr lang="en-US" sz="2600" dirty="0"/>
              <a:t>).</a:t>
            </a:r>
            <a:endParaRPr lang="en-US" sz="2600" dirty="0">
              <a:cs typeface="Arial"/>
            </a:endParaRPr>
          </a:p>
          <a:p>
            <a:pPr lvl="1"/>
            <a:endParaRPr lang="en-US" sz="2600" dirty="0"/>
          </a:p>
          <a:p>
            <a:pPr lvl="1"/>
            <a:r>
              <a:rPr lang="en-US" sz="2600" dirty="0"/>
              <a:t>Identify potential barriers to learning that students in STEM disciplines may face (</a:t>
            </a:r>
            <a:r>
              <a:rPr lang="en-US" sz="2600" i="1" dirty="0"/>
              <a:t>e.g., complex terminology, reliance on a single mode of content delivery, high cognitive load</a:t>
            </a:r>
            <a:r>
              <a:rPr lang="en-US" sz="2600" dirty="0"/>
              <a:t>) and propose UDL-informed strategies to reduce or remove them.</a:t>
            </a:r>
            <a:endParaRPr lang="en-US" sz="2600" dirty="0">
              <a:cs typeface="Arial"/>
            </a:endParaRPr>
          </a:p>
          <a:p>
            <a:pPr lvl="1"/>
            <a:endParaRPr lang="en-US" sz="2600" dirty="0"/>
          </a:p>
          <a:p>
            <a:pPr lvl="1"/>
            <a:r>
              <a:rPr lang="en-US" sz="2600" dirty="0"/>
              <a:t>Reflect on how UDL approaches can support students by enhancing engagement, comprehension, and retention for all learners in the biology classroom.</a:t>
            </a:r>
          </a:p>
        </p:txBody>
      </p:sp>
      <p:pic>
        <p:nvPicPr>
          <p:cNvPr id="4" name="Graphic 3" descr="Head with gears">
            <a:extLst>
              <a:ext uri="{FF2B5EF4-FFF2-40B4-BE49-F238E27FC236}">
                <a16:creationId xmlns:a16="http://schemas.microsoft.com/office/drawing/2014/main" id="{C2086FEC-2A7E-B447-BB8C-F770D6C63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4012" y="365125"/>
            <a:ext cx="2096342" cy="2096342"/>
          </a:xfrm>
          <a:prstGeom prst="rect">
            <a:avLst/>
          </a:prstGeom>
        </p:spPr>
      </p:pic>
    </p:spTree>
    <p:extLst>
      <p:ext uri="{BB962C8B-B14F-4D97-AF65-F5344CB8AC3E}">
        <p14:creationId xmlns:p14="http://schemas.microsoft.com/office/powerpoint/2010/main" val="112417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8712-11E0-44C5-9C9A-C94DEC32E63E}"/>
              </a:ext>
            </a:extLst>
          </p:cNvPr>
          <p:cNvSpPr>
            <a:spLocks noGrp="1"/>
          </p:cNvSpPr>
          <p:nvPr>
            <p:ph type="title"/>
          </p:nvPr>
        </p:nvSpPr>
        <p:spPr>
          <a:xfrm>
            <a:off x="838200" y="365125"/>
            <a:ext cx="10515600" cy="1325563"/>
          </a:xfrm>
        </p:spPr>
        <p:txBody>
          <a:bodyPr anchor="ctr">
            <a:normAutofit/>
          </a:bodyPr>
          <a:lstStyle/>
          <a:p>
            <a:r>
              <a:rPr lang="en-US"/>
              <a:t>Future Directions</a:t>
            </a:r>
          </a:p>
        </p:txBody>
      </p:sp>
      <p:sp>
        <p:nvSpPr>
          <p:cNvPr id="3" name="Content Placeholder 2">
            <a:extLst>
              <a:ext uri="{FF2B5EF4-FFF2-40B4-BE49-F238E27FC236}">
                <a16:creationId xmlns:a16="http://schemas.microsoft.com/office/drawing/2014/main" id="{6E849E42-0423-4272-BCC5-4003B93D4393}"/>
              </a:ext>
            </a:extLst>
          </p:cNvPr>
          <p:cNvSpPr>
            <a:spLocks noGrp="1"/>
          </p:cNvSpPr>
          <p:nvPr>
            <p:ph sz="half" idx="1"/>
          </p:nvPr>
        </p:nvSpPr>
        <p:spPr>
          <a:xfrm>
            <a:off x="549728" y="1880546"/>
            <a:ext cx="4688478" cy="4043761"/>
          </a:xfrm>
        </p:spPr>
        <p:txBody>
          <a:bodyPr vert="horz" lIns="91440" tIns="45720" rIns="91440" bIns="45720" rtlCol="0" anchor="t">
            <a:normAutofit lnSpcReduction="10000"/>
          </a:bodyPr>
          <a:lstStyle/>
          <a:p>
            <a:r>
              <a:rPr lang="en-US"/>
              <a:t>UDL in more labs.</a:t>
            </a:r>
            <a:endParaRPr lang="en-US">
              <a:cs typeface="Arial"/>
            </a:endParaRPr>
          </a:p>
          <a:p>
            <a:pPr lvl="1"/>
            <a:r>
              <a:rPr lang="en-US"/>
              <a:t>BIOL 302 Lab.</a:t>
            </a:r>
            <a:endParaRPr lang="en-US">
              <a:cs typeface="Arial"/>
            </a:endParaRPr>
          </a:p>
          <a:p>
            <a:pPr lvl="1"/>
            <a:r>
              <a:rPr lang="en-US"/>
              <a:t>BIOL 102 Lab. </a:t>
            </a:r>
          </a:p>
          <a:p>
            <a:pPr lvl="1"/>
            <a:r>
              <a:rPr lang="en-US"/>
              <a:t>BIOL 243, 244 Labs.</a:t>
            </a:r>
          </a:p>
          <a:p>
            <a:r>
              <a:rPr lang="en-US"/>
              <a:t>UDL in more lectures.</a:t>
            </a:r>
          </a:p>
          <a:p>
            <a:pPr lvl="1"/>
            <a:r>
              <a:rPr lang="en-US"/>
              <a:t>BIOL 541.</a:t>
            </a:r>
            <a:endParaRPr lang="en-US">
              <a:cs typeface="Arial"/>
            </a:endParaRPr>
          </a:p>
          <a:p>
            <a:pPr lvl="1"/>
            <a:r>
              <a:rPr lang="en-US"/>
              <a:t>BIOL 303. </a:t>
            </a:r>
            <a:endParaRPr lang="en-US">
              <a:cs typeface="Arial" panose="020B0604020202020204"/>
            </a:endParaRPr>
          </a:p>
          <a:p>
            <a:pPr lvl="1"/>
            <a:r>
              <a:rPr lang="en-US"/>
              <a:t>Beyond.</a:t>
            </a:r>
          </a:p>
          <a:p>
            <a:r>
              <a:rPr lang="en-US"/>
              <a:t>Other equity enhancing adjustments</a:t>
            </a:r>
          </a:p>
          <a:p>
            <a:endParaRPr lang="en-US"/>
          </a:p>
        </p:txBody>
      </p:sp>
      <p:pic>
        <p:nvPicPr>
          <p:cNvPr id="4" name="Picture 2" descr="Glacier Point">
            <a:extLst>
              <a:ext uri="{FF2B5EF4-FFF2-40B4-BE49-F238E27FC236}">
                <a16:creationId xmlns:a16="http://schemas.microsoft.com/office/drawing/2014/main" id="{DFB08FBC-3F30-0147-90C6-224DBC11C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134" y="1998112"/>
            <a:ext cx="6425140" cy="350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2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8712-11E0-44C5-9C9A-C94DEC32E63E}"/>
              </a:ext>
            </a:extLst>
          </p:cNvPr>
          <p:cNvSpPr>
            <a:spLocks noGrp="1"/>
          </p:cNvSpPr>
          <p:nvPr>
            <p:ph type="title"/>
          </p:nvPr>
        </p:nvSpPr>
        <p:spPr>
          <a:xfrm>
            <a:off x="838200" y="365125"/>
            <a:ext cx="10515600" cy="1325563"/>
          </a:xfrm>
        </p:spPr>
        <p:txBody>
          <a:bodyPr anchor="ctr">
            <a:normAutofit/>
          </a:bodyPr>
          <a:lstStyle/>
          <a:p>
            <a:r>
              <a:rPr lang="en-US"/>
              <a:t>One Minute Reflection</a:t>
            </a:r>
          </a:p>
        </p:txBody>
      </p:sp>
      <p:sp>
        <p:nvSpPr>
          <p:cNvPr id="3" name="Content Placeholder 2">
            <a:extLst>
              <a:ext uri="{FF2B5EF4-FFF2-40B4-BE49-F238E27FC236}">
                <a16:creationId xmlns:a16="http://schemas.microsoft.com/office/drawing/2014/main" id="{6E849E42-0423-4272-BCC5-4003B93D4393}"/>
              </a:ext>
            </a:extLst>
          </p:cNvPr>
          <p:cNvSpPr>
            <a:spLocks noGrp="1"/>
          </p:cNvSpPr>
          <p:nvPr>
            <p:ph sz="half" idx="1"/>
          </p:nvPr>
        </p:nvSpPr>
        <p:spPr>
          <a:xfrm>
            <a:off x="838200" y="1699533"/>
            <a:ext cx="11108871" cy="4043761"/>
          </a:xfrm>
        </p:spPr>
        <p:txBody>
          <a:bodyPr>
            <a:normAutofit/>
          </a:bodyPr>
          <a:lstStyle/>
          <a:p>
            <a:r>
              <a:rPr lang="en-US"/>
              <a:t>What’s your takeaway from our session today? Reflect!</a:t>
            </a:r>
          </a:p>
          <a:p>
            <a:pPr lvl="1"/>
            <a:r>
              <a:rPr lang="en-US"/>
              <a:t>Take a moment to let your mind wander. </a:t>
            </a:r>
          </a:p>
          <a:p>
            <a:endParaRPr lang="en-US"/>
          </a:p>
        </p:txBody>
      </p:sp>
      <p:pic>
        <p:nvPicPr>
          <p:cNvPr id="5" name="Graphic 4" descr="Head with gears">
            <a:extLst>
              <a:ext uri="{FF2B5EF4-FFF2-40B4-BE49-F238E27FC236}">
                <a16:creationId xmlns:a16="http://schemas.microsoft.com/office/drawing/2014/main" id="{F2E5595C-6F89-844D-9A04-AF32C6E2B8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7824" y="4192207"/>
            <a:ext cx="2185416" cy="2185416"/>
          </a:xfrm>
          <a:prstGeom prst="rect">
            <a:avLst/>
          </a:prstGeom>
        </p:spPr>
      </p:pic>
    </p:spTree>
    <p:extLst>
      <p:ext uri="{BB962C8B-B14F-4D97-AF65-F5344CB8AC3E}">
        <p14:creationId xmlns:p14="http://schemas.microsoft.com/office/powerpoint/2010/main" val="192441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D2A74E-0C62-41A8-B1DC-6A4449B48DC8}"/>
              </a:ext>
            </a:extLst>
          </p:cNvPr>
          <p:cNvSpPr>
            <a:spLocks noGrp="1"/>
          </p:cNvSpPr>
          <p:nvPr>
            <p:ph type="title"/>
          </p:nvPr>
        </p:nvSpPr>
        <p:spPr/>
        <p:txBody>
          <a:bodyPr/>
          <a:lstStyle/>
          <a:p>
            <a:r>
              <a:rPr lang="en-US"/>
              <a:t>Any Questions? </a:t>
            </a:r>
          </a:p>
        </p:txBody>
      </p:sp>
      <p:sp>
        <p:nvSpPr>
          <p:cNvPr id="3" name="Text Placeholder 2">
            <a:extLst>
              <a:ext uri="{FF2B5EF4-FFF2-40B4-BE49-F238E27FC236}">
                <a16:creationId xmlns:a16="http://schemas.microsoft.com/office/drawing/2014/main" id="{8348528A-F457-6C46-8AE4-F00D6A9F366B}"/>
              </a:ext>
            </a:extLst>
          </p:cNvPr>
          <p:cNvSpPr>
            <a:spLocks noGrp="1"/>
          </p:cNvSpPr>
          <p:nvPr>
            <p:ph type="body" idx="1"/>
          </p:nvPr>
        </p:nvSpPr>
        <p:spPr>
          <a:xfrm>
            <a:off x="447153" y="3517266"/>
            <a:ext cx="5493794" cy="2187986"/>
          </a:xfrm>
        </p:spPr>
        <p:txBody>
          <a:bodyPr>
            <a:normAutofit/>
          </a:bodyPr>
          <a:lstStyle/>
          <a:p>
            <a:r>
              <a:rPr lang="en-US" sz="2400"/>
              <a:t>Charles A. Schumpert, PhD	</a:t>
            </a:r>
          </a:p>
          <a:p>
            <a:r>
              <a:rPr lang="en-US" sz="2400"/>
              <a:t>Senior Instructor</a:t>
            </a:r>
          </a:p>
          <a:p>
            <a:r>
              <a:rPr lang="en-US" sz="2400"/>
              <a:t>Department of Biological Sciences</a:t>
            </a:r>
          </a:p>
          <a:p>
            <a:r>
              <a:rPr lang="en-US" sz="2400" err="1"/>
              <a:t>schumpca@email.sc.edu</a:t>
            </a:r>
            <a:endParaRPr lang="en-US" sz="2400"/>
          </a:p>
        </p:txBody>
      </p:sp>
      <p:sp>
        <p:nvSpPr>
          <p:cNvPr id="4" name="Text Placeholder 2">
            <a:extLst>
              <a:ext uri="{FF2B5EF4-FFF2-40B4-BE49-F238E27FC236}">
                <a16:creationId xmlns:a16="http://schemas.microsoft.com/office/drawing/2014/main" id="{C5AF5EB2-C7B0-7345-9FD7-6A01DEF803A8}"/>
              </a:ext>
            </a:extLst>
          </p:cNvPr>
          <p:cNvSpPr txBox="1">
            <a:spLocks/>
          </p:cNvSpPr>
          <p:nvPr/>
        </p:nvSpPr>
        <p:spPr>
          <a:xfrm>
            <a:off x="5556250" y="3434862"/>
            <a:ext cx="5493794" cy="218798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a:t>Amanda P. Zeigler, PhD	</a:t>
            </a:r>
          </a:p>
          <a:p>
            <a:r>
              <a:rPr lang="en-US" sz="2400"/>
              <a:t>Director of Undergraduate Studies</a:t>
            </a:r>
          </a:p>
          <a:p>
            <a:r>
              <a:rPr lang="en-US" sz="2400"/>
              <a:t>Department of Biological Sciences</a:t>
            </a:r>
          </a:p>
          <a:p>
            <a:r>
              <a:rPr lang="en-US" sz="2400"/>
              <a:t>Email: </a:t>
            </a:r>
            <a:r>
              <a:rPr lang="en-US" sz="2400" err="1"/>
              <a:t>polsona@mailbox.sc.edu</a:t>
            </a:r>
            <a:endParaRPr lang="en-US" sz="2400"/>
          </a:p>
        </p:txBody>
      </p:sp>
    </p:spTree>
    <p:extLst>
      <p:ext uri="{BB962C8B-B14F-4D97-AF65-F5344CB8AC3E}">
        <p14:creationId xmlns:p14="http://schemas.microsoft.com/office/powerpoint/2010/main" val="56060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r>
              <a:rPr lang="en-US"/>
              <a:t>Session outline </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6417128" y="1825625"/>
            <a:ext cx="4936671" cy="3992079"/>
          </a:xfrm>
        </p:spPr>
        <p:txBody>
          <a:bodyPr vert="horz" lIns="91440" tIns="45720" rIns="91440" bIns="45720" rtlCol="0" anchor="t">
            <a:normAutofit/>
          </a:bodyPr>
          <a:lstStyle/>
          <a:p>
            <a:pPr marL="514350" indent="-514350">
              <a:buFont typeface="+mj-lt"/>
              <a:buAutoNum type="arabicPeriod"/>
            </a:pPr>
            <a:r>
              <a:rPr lang="en-US"/>
              <a:t>What is UDL?</a:t>
            </a:r>
          </a:p>
          <a:p>
            <a:pPr marL="514350" indent="-514350">
              <a:buFont typeface="+mj-lt"/>
              <a:buAutoNum type="arabicPeriod"/>
            </a:pPr>
            <a:r>
              <a:rPr lang="en-US"/>
              <a:t>How did we implement UDL in our Biology classes.</a:t>
            </a:r>
          </a:p>
          <a:p>
            <a:pPr lvl="1"/>
            <a:r>
              <a:rPr lang="en-US"/>
              <a:t>Celebrations and Challenges</a:t>
            </a:r>
            <a:endParaRPr lang="en-US">
              <a:cs typeface="Arial"/>
            </a:endParaRPr>
          </a:p>
          <a:p>
            <a:pPr marL="514350" indent="-514350">
              <a:buFont typeface="+mj-lt"/>
              <a:buAutoNum type="arabicPeriod"/>
            </a:pPr>
            <a:r>
              <a:rPr lang="en-US"/>
              <a:t>Future Directions</a:t>
            </a:r>
          </a:p>
          <a:p>
            <a:pPr lvl="1"/>
            <a:r>
              <a:rPr lang="en-US"/>
              <a:t>Enhancing supportive environments for students</a:t>
            </a:r>
            <a:endParaRPr lang="en-US">
              <a:cs typeface="Arial"/>
            </a:endParaRPr>
          </a:p>
          <a:p>
            <a:endParaRPr lang="en-US"/>
          </a:p>
        </p:txBody>
      </p:sp>
      <p:pic>
        <p:nvPicPr>
          <p:cNvPr id="5122" name="Picture 2" descr="love to learn pencil signage on wall near walking man">
            <a:extLst>
              <a:ext uri="{FF2B5EF4-FFF2-40B4-BE49-F238E27FC236}">
                <a16:creationId xmlns:a16="http://schemas.microsoft.com/office/drawing/2014/main" id="{2530D22D-2E45-0543-A3EC-4DDB8A738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60" y="1690688"/>
            <a:ext cx="5463040" cy="364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05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3687-D3A8-E8AE-D83D-8A32EE7BF8AF}"/>
              </a:ext>
            </a:extLst>
          </p:cNvPr>
          <p:cNvSpPr>
            <a:spLocks noGrp="1"/>
          </p:cNvSpPr>
          <p:nvPr>
            <p:ph type="title"/>
          </p:nvPr>
        </p:nvSpPr>
        <p:spPr/>
        <p:txBody>
          <a:bodyPr/>
          <a:lstStyle/>
          <a:p>
            <a:r>
              <a:rPr lang="en-US"/>
              <a:t>What is UDL?</a:t>
            </a:r>
          </a:p>
        </p:txBody>
      </p:sp>
      <p:sp>
        <p:nvSpPr>
          <p:cNvPr id="3" name="Content Placeholder 2">
            <a:extLst>
              <a:ext uri="{FF2B5EF4-FFF2-40B4-BE49-F238E27FC236}">
                <a16:creationId xmlns:a16="http://schemas.microsoft.com/office/drawing/2014/main" id="{F45565B8-2CD1-1AA2-888C-CD8DE2FB231A}"/>
              </a:ext>
            </a:extLst>
          </p:cNvPr>
          <p:cNvSpPr>
            <a:spLocks noGrp="1"/>
          </p:cNvSpPr>
          <p:nvPr>
            <p:ph idx="1"/>
          </p:nvPr>
        </p:nvSpPr>
        <p:spPr>
          <a:xfrm>
            <a:off x="838200" y="1771835"/>
            <a:ext cx="10515600" cy="3992079"/>
          </a:xfrm>
        </p:spPr>
        <p:txBody>
          <a:bodyPr vert="horz" lIns="91440" tIns="45720" rIns="91440" bIns="45720" rtlCol="0" anchor="t">
            <a:normAutofit/>
          </a:bodyPr>
          <a:lstStyle/>
          <a:p>
            <a:r>
              <a:rPr lang="en-US"/>
              <a:t>Definition (Center for Applied Special Technology, </a:t>
            </a:r>
            <a:r>
              <a:rPr lang="en-US" u="sng"/>
              <a:t>CAST</a:t>
            </a:r>
            <a:r>
              <a:rPr lang="en-US"/>
              <a:t>):</a:t>
            </a:r>
          </a:p>
          <a:p>
            <a:r>
              <a:rPr lang="en-US" i="1">
                <a:solidFill>
                  <a:schemeClr val="tx2"/>
                </a:solidFill>
              </a:rPr>
              <a:t>“UDL is a framework to improve and optimize teaching and learning for </a:t>
            </a:r>
            <a:r>
              <a:rPr lang="en-US" i="1" u="sng">
                <a:solidFill>
                  <a:schemeClr val="tx2"/>
                </a:solidFill>
              </a:rPr>
              <a:t>all</a:t>
            </a:r>
            <a:r>
              <a:rPr lang="en-US" i="1">
                <a:solidFill>
                  <a:schemeClr val="tx2"/>
                </a:solidFill>
              </a:rPr>
              <a:t> people based on scientific insights into how humans learn.”</a:t>
            </a:r>
            <a:endParaRPr lang="en-US" i="1">
              <a:solidFill>
                <a:schemeClr val="tx2"/>
              </a:solidFill>
              <a:cs typeface="Arial"/>
            </a:endParaRPr>
          </a:p>
          <a:p>
            <a:r>
              <a:rPr lang="en-US"/>
              <a:t>It aims to create learning environments that are </a:t>
            </a:r>
            <a:r>
              <a:rPr lang="en-US" u="sng"/>
              <a:t>inclusive</a:t>
            </a:r>
            <a:r>
              <a:rPr lang="en-US"/>
              <a:t>, </a:t>
            </a:r>
            <a:r>
              <a:rPr lang="en-US" u="sng"/>
              <a:t>flexible</a:t>
            </a:r>
            <a:r>
              <a:rPr lang="en-US"/>
              <a:t>, and </a:t>
            </a:r>
            <a:r>
              <a:rPr lang="en-US" u="sng"/>
              <a:t>accessible</a:t>
            </a:r>
            <a:r>
              <a:rPr lang="en-US"/>
              <a:t> for all students from the </a:t>
            </a:r>
            <a:r>
              <a:rPr lang="en-US" i="1"/>
              <a:t>start</a:t>
            </a:r>
            <a:r>
              <a:rPr lang="en-US"/>
              <a:t>. </a:t>
            </a:r>
            <a:endParaRPr lang="en-US">
              <a:cs typeface="Arial"/>
            </a:endParaRPr>
          </a:p>
          <a:p>
            <a:pPr marL="0" indent="0">
              <a:buNone/>
            </a:pPr>
            <a:endParaRPr lang="en-US" i="1"/>
          </a:p>
        </p:txBody>
      </p:sp>
      <p:pic>
        <p:nvPicPr>
          <p:cNvPr id="3074" name="Picture 2" descr="Improving Accessibility through the Universal Design for Learning - NJEdge  Inc">
            <a:extLst>
              <a:ext uri="{FF2B5EF4-FFF2-40B4-BE49-F238E27FC236}">
                <a16:creationId xmlns:a16="http://schemas.microsoft.com/office/drawing/2014/main" id="{34574982-502E-B2AD-9B79-710CB1EE7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44" y="4576059"/>
            <a:ext cx="5657018" cy="18182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DB0C9E-8FD7-781F-B3CF-9A5E68A9E049}"/>
              </a:ext>
            </a:extLst>
          </p:cNvPr>
          <p:cNvSpPr txBox="1"/>
          <p:nvPr/>
        </p:nvSpPr>
        <p:spPr>
          <a:xfrm>
            <a:off x="1577789" y="6378759"/>
            <a:ext cx="6096000" cy="246221"/>
          </a:xfrm>
          <a:prstGeom prst="rect">
            <a:avLst/>
          </a:prstGeom>
          <a:noFill/>
        </p:spPr>
        <p:txBody>
          <a:bodyPr wrap="square">
            <a:spAutoFit/>
          </a:bodyPr>
          <a:lstStyle/>
          <a:p>
            <a:r>
              <a:rPr lang="en-US" sz="1000"/>
              <a:t>https://njedge.net/blog/improving-accessibility-through-the-universal-design-for-learning/</a:t>
            </a:r>
          </a:p>
        </p:txBody>
      </p:sp>
    </p:spTree>
    <p:extLst>
      <p:ext uri="{BB962C8B-B14F-4D97-AF65-F5344CB8AC3E}">
        <p14:creationId xmlns:p14="http://schemas.microsoft.com/office/powerpoint/2010/main" val="398953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FE6B-F28A-FEE4-0101-2E2F67EAFB21}"/>
              </a:ext>
            </a:extLst>
          </p:cNvPr>
          <p:cNvSpPr>
            <a:spLocks noGrp="1"/>
          </p:cNvSpPr>
          <p:nvPr>
            <p:ph type="title"/>
          </p:nvPr>
        </p:nvSpPr>
        <p:spPr/>
        <p:txBody>
          <a:bodyPr/>
          <a:lstStyle/>
          <a:p>
            <a:r>
              <a:rPr lang="en-US"/>
              <a:t>Origins and Framework of UDL</a:t>
            </a:r>
          </a:p>
        </p:txBody>
      </p:sp>
      <p:sp>
        <p:nvSpPr>
          <p:cNvPr id="3" name="Content Placeholder 2">
            <a:extLst>
              <a:ext uri="{FF2B5EF4-FFF2-40B4-BE49-F238E27FC236}">
                <a16:creationId xmlns:a16="http://schemas.microsoft.com/office/drawing/2014/main" id="{1CC92813-1939-662D-73B0-137C80C2997C}"/>
              </a:ext>
            </a:extLst>
          </p:cNvPr>
          <p:cNvSpPr>
            <a:spLocks noGrp="1"/>
          </p:cNvSpPr>
          <p:nvPr>
            <p:ph idx="1"/>
          </p:nvPr>
        </p:nvSpPr>
        <p:spPr>
          <a:xfrm>
            <a:off x="838200" y="1575352"/>
            <a:ext cx="10515600" cy="3992079"/>
          </a:xfrm>
        </p:spPr>
        <p:txBody>
          <a:bodyPr/>
          <a:lstStyle/>
          <a:p>
            <a:r>
              <a:rPr lang="en-US"/>
              <a:t>Universal Design emerged in the field of </a:t>
            </a:r>
            <a:r>
              <a:rPr lang="en-US" u="sng"/>
              <a:t>architecture</a:t>
            </a:r>
            <a:r>
              <a:rPr lang="en-US"/>
              <a:t> in the 1970s and 1980s.</a:t>
            </a:r>
          </a:p>
          <a:p>
            <a:r>
              <a:rPr lang="en-US"/>
              <a:t>In the 1990s, researchers at </a:t>
            </a:r>
            <a:r>
              <a:rPr lang="en-US" b="1"/>
              <a:t>CAST</a:t>
            </a:r>
            <a:r>
              <a:rPr lang="en-US"/>
              <a:t> applied the universal design concept to education.</a:t>
            </a:r>
          </a:p>
          <a:p>
            <a:r>
              <a:rPr lang="en-US"/>
              <a:t>Utilizing neuroscience research, CAST proposed that learners vary widely in: </a:t>
            </a:r>
          </a:p>
          <a:p>
            <a:pPr lvl="1"/>
            <a:r>
              <a:rPr lang="en-US"/>
              <a:t>How they engage with learning</a:t>
            </a:r>
          </a:p>
          <a:p>
            <a:pPr lvl="1"/>
            <a:r>
              <a:rPr lang="en-US"/>
              <a:t>How they take in and process information</a:t>
            </a:r>
          </a:p>
          <a:p>
            <a:pPr lvl="1"/>
            <a:r>
              <a:rPr lang="en-US"/>
              <a:t>How they demonstrate understanding</a:t>
            </a:r>
          </a:p>
        </p:txBody>
      </p:sp>
      <p:pic>
        <p:nvPicPr>
          <p:cNvPr id="10242" name="Picture 2" descr="Webinar Concept Vector illustration depicting interactive seminar that is transmitted over the web using video conferencing software. We can see a participants which are placed on the bottom of illustration. A silhouettes on the left are participants/audience, while silhouette on the right is a lecturer/presenter. All around illustration surface there are placed different icons/elements which are related with webinar theme (ability of giving, receiving, sharing and discussing information). Some of those elements/icons are: speech bubbles - representing communication; computer monitor with speech bubble - conferencing hardware; globe - global scope; electric bulb - new idea; share icon - sharing knowledge; wee fee icon; brain - thinking; gears and wheels and gears for working ect... Illustration is nicely layered and easy for manipulation.  universal design for learning stock illustrations">
            <a:extLst>
              <a:ext uri="{FF2B5EF4-FFF2-40B4-BE49-F238E27FC236}">
                <a16:creationId xmlns:a16="http://schemas.microsoft.com/office/drawing/2014/main" id="{F562D30E-B187-7CDE-71C8-8B8094CE8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43867"/>
            <a:ext cx="2791746" cy="19738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23E3AD-5888-A528-9CB5-E78DF9D60125}"/>
              </a:ext>
            </a:extLst>
          </p:cNvPr>
          <p:cNvSpPr txBox="1"/>
          <p:nvPr/>
        </p:nvSpPr>
        <p:spPr>
          <a:xfrm>
            <a:off x="7516146" y="5844919"/>
            <a:ext cx="4577242" cy="338554"/>
          </a:xfrm>
          <a:prstGeom prst="rect">
            <a:avLst/>
          </a:prstGeom>
          <a:noFill/>
        </p:spPr>
        <p:txBody>
          <a:bodyPr wrap="square">
            <a:spAutoFit/>
          </a:bodyPr>
          <a:lstStyle/>
          <a:p>
            <a:r>
              <a:rPr lang="en-US" sz="800"/>
              <a:t>https://www.istockphoto.com/vector/webinar-concept-gm498688500-79779937?searchscope=image%2Cfilm</a:t>
            </a:r>
          </a:p>
        </p:txBody>
      </p:sp>
    </p:spTree>
    <p:extLst>
      <p:ext uri="{BB962C8B-B14F-4D97-AF65-F5344CB8AC3E}">
        <p14:creationId xmlns:p14="http://schemas.microsoft.com/office/powerpoint/2010/main" val="201689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1BD6C-D0A8-7E41-B239-F4762BAAA644}"/>
              </a:ext>
            </a:extLst>
          </p:cNvPr>
          <p:cNvSpPr>
            <a:spLocks noGrp="1"/>
          </p:cNvSpPr>
          <p:nvPr>
            <p:ph type="title"/>
          </p:nvPr>
        </p:nvSpPr>
        <p:spPr/>
        <p:txBody>
          <a:bodyPr/>
          <a:lstStyle/>
          <a:p>
            <a:pPr algn="ctr"/>
            <a:r>
              <a:rPr lang="en-US"/>
              <a:t>Think-Pair-Share</a:t>
            </a:r>
          </a:p>
        </p:txBody>
      </p:sp>
      <p:sp>
        <p:nvSpPr>
          <p:cNvPr id="6" name="Content Placeholder 5">
            <a:extLst>
              <a:ext uri="{FF2B5EF4-FFF2-40B4-BE49-F238E27FC236}">
                <a16:creationId xmlns:a16="http://schemas.microsoft.com/office/drawing/2014/main" id="{7378BB3B-E356-EB40-B967-8E18E1BA3BCF}"/>
              </a:ext>
            </a:extLst>
          </p:cNvPr>
          <p:cNvSpPr>
            <a:spLocks noGrp="1"/>
          </p:cNvSpPr>
          <p:nvPr>
            <p:ph idx="1"/>
          </p:nvPr>
        </p:nvSpPr>
        <p:spPr/>
        <p:txBody>
          <a:bodyPr/>
          <a:lstStyle/>
          <a:p>
            <a:r>
              <a:rPr lang="en-US"/>
              <a:t>Please take a moment to chat with your neighbors:</a:t>
            </a:r>
          </a:p>
          <a:p>
            <a:pPr lvl="1"/>
            <a:r>
              <a:rPr lang="en-US"/>
              <a:t>Why does UDL seem like a nebulous concept? </a:t>
            </a:r>
          </a:p>
          <a:p>
            <a:pPr lvl="1"/>
            <a:r>
              <a:rPr lang="en-US"/>
              <a:t>How can we fit it to our own classroom needs?</a:t>
            </a:r>
          </a:p>
        </p:txBody>
      </p:sp>
      <p:pic>
        <p:nvPicPr>
          <p:cNvPr id="5" name="Graphic 4" descr="Head with gears">
            <a:extLst>
              <a:ext uri="{FF2B5EF4-FFF2-40B4-BE49-F238E27FC236}">
                <a16:creationId xmlns:a16="http://schemas.microsoft.com/office/drawing/2014/main" id="{BA1FE4D7-0452-B047-BE3C-2740627BF3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8891" y="3429002"/>
            <a:ext cx="2185416" cy="2185416"/>
          </a:xfrm>
          <a:prstGeom prst="rect">
            <a:avLst/>
          </a:prstGeom>
        </p:spPr>
      </p:pic>
      <p:pic>
        <p:nvPicPr>
          <p:cNvPr id="1026" name="Picture 2" descr="The Importance of Reflective Practice in a Shifting Business Landscape">
            <a:extLst>
              <a:ext uri="{FF2B5EF4-FFF2-40B4-BE49-F238E27FC236}">
                <a16:creationId xmlns:a16="http://schemas.microsoft.com/office/drawing/2014/main" id="{F8EAF0CC-CC58-F6A8-F8C1-3884C44C8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537" y="3338472"/>
            <a:ext cx="4106333" cy="23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6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8AAD-2E18-1996-8C35-3778DB1ADC52}"/>
              </a:ext>
            </a:extLst>
          </p:cNvPr>
          <p:cNvSpPr>
            <a:spLocks noGrp="1"/>
          </p:cNvSpPr>
          <p:nvPr>
            <p:ph type="title"/>
          </p:nvPr>
        </p:nvSpPr>
        <p:spPr/>
        <p:txBody>
          <a:bodyPr/>
          <a:lstStyle/>
          <a:p>
            <a:r>
              <a:rPr lang="en-US"/>
              <a:t>Principles of UDL</a:t>
            </a:r>
          </a:p>
        </p:txBody>
      </p:sp>
      <p:sp>
        <p:nvSpPr>
          <p:cNvPr id="3" name="Content Placeholder 2">
            <a:extLst>
              <a:ext uri="{FF2B5EF4-FFF2-40B4-BE49-F238E27FC236}">
                <a16:creationId xmlns:a16="http://schemas.microsoft.com/office/drawing/2014/main" id="{744C5319-6DBC-6EBE-66E2-971EDA0BBC50}"/>
              </a:ext>
            </a:extLst>
          </p:cNvPr>
          <p:cNvSpPr>
            <a:spLocks noGrp="1"/>
          </p:cNvSpPr>
          <p:nvPr>
            <p:ph idx="1"/>
          </p:nvPr>
        </p:nvSpPr>
        <p:spPr/>
        <p:txBody>
          <a:bodyPr vert="horz" lIns="91440" tIns="45720" rIns="91440" bIns="45720" rtlCol="0" anchor="t">
            <a:normAutofit/>
          </a:bodyPr>
          <a:lstStyle/>
          <a:p>
            <a:r>
              <a:rPr lang="en-US"/>
              <a:t>CAST developed the UDL Framework around these three principles:</a:t>
            </a:r>
          </a:p>
          <a:p>
            <a:pPr marL="457200" lvl="1" indent="0">
              <a:buNone/>
            </a:pPr>
            <a:r>
              <a:rPr lang="en-US" sz="2600"/>
              <a:t>1) Multiple Means of Engagement: the </a:t>
            </a:r>
            <a:r>
              <a:rPr lang="en-US" sz="2600" i="1">
                <a:solidFill>
                  <a:schemeClr val="tx2"/>
                </a:solidFill>
              </a:rPr>
              <a:t>why</a:t>
            </a:r>
            <a:r>
              <a:rPr lang="en-US" sz="2600"/>
              <a:t> of learning</a:t>
            </a:r>
            <a:endParaRPr lang="en-US" sz="2600">
              <a:cs typeface="Arial"/>
            </a:endParaRPr>
          </a:p>
          <a:p>
            <a:pPr marL="457200" lvl="1" indent="0">
              <a:buNone/>
            </a:pPr>
            <a:r>
              <a:rPr lang="en-US" sz="2600"/>
              <a:t>2) Multiple Means of Representation: the </a:t>
            </a:r>
            <a:r>
              <a:rPr lang="en-US" sz="2600" i="1">
                <a:solidFill>
                  <a:schemeClr val="tx2"/>
                </a:solidFill>
              </a:rPr>
              <a:t>what </a:t>
            </a:r>
            <a:r>
              <a:rPr lang="en-US" sz="2600"/>
              <a:t>of learning</a:t>
            </a:r>
            <a:endParaRPr lang="en-US" sz="2600">
              <a:cs typeface="Arial"/>
            </a:endParaRPr>
          </a:p>
          <a:p>
            <a:pPr marL="457200" lvl="1" indent="0">
              <a:buNone/>
            </a:pPr>
            <a:r>
              <a:rPr lang="en-US" sz="2600"/>
              <a:t>3) Multiple Means of Action and Expression: the </a:t>
            </a:r>
            <a:r>
              <a:rPr lang="en-US" sz="2600" i="1">
                <a:solidFill>
                  <a:schemeClr val="tx2"/>
                </a:solidFill>
              </a:rPr>
              <a:t>how</a:t>
            </a:r>
            <a:r>
              <a:rPr lang="en-US" sz="2600"/>
              <a:t> of learning</a:t>
            </a:r>
            <a:endParaRPr lang="en-US" sz="2600">
              <a:cs typeface="Arial"/>
            </a:endParaRPr>
          </a:p>
        </p:txBody>
      </p:sp>
    </p:spTree>
    <p:extLst>
      <p:ext uri="{BB962C8B-B14F-4D97-AF65-F5344CB8AC3E}">
        <p14:creationId xmlns:p14="http://schemas.microsoft.com/office/powerpoint/2010/main" val="295609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BED6-6BDC-6F26-CAEE-1E93263D9772}"/>
              </a:ext>
            </a:extLst>
          </p:cNvPr>
          <p:cNvSpPr>
            <a:spLocks noGrp="1"/>
          </p:cNvSpPr>
          <p:nvPr>
            <p:ph type="title"/>
          </p:nvPr>
        </p:nvSpPr>
        <p:spPr>
          <a:xfrm>
            <a:off x="838200" y="365125"/>
            <a:ext cx="10515600" cy="1325563"/>
          </a:xfrm>
        </p:spPr>
        <p:txBody>
          <a:bodyPr anchor="ctr">
            <a:normAutofit/>
          </a:bodyPr>
          <a:lstStyle/>
          <a:p>
            <a:r>
              <a:rPr lang="en-US"/>
              <a:t>Why is UDL important?</a:t>
            </a:r>
          </a:p>
        </p:txBody>
      </p:sp>
      <p:sp>
        <p:nvSpPr>
          <p:cNvPr id="3" name="Content Placeholder 2">
            <a:extLst>
              <a:ext uri="{FF2B5EF4-FFF2-40B4-BE49-F238E27FC236}">
                <a16:creationId xmlns:a16="http://schemas.microsoft.com/office/drawing/2014/main" id="{38D0AEBE-E40D-80F4-531F-501EBB1D7D96}"/>
              </a:ext>
            </a:extLst>
          </p:cNvPr>
          <p:cNvSpPr>
            <a:spLocks noGrp="1"/>
          </p:cNvSpPr>
          <p:nvPr>
            <p:ph sz="half" idx="1"/>
          </p:nvPr>
        </p:nvSpPr>
        <p:spPr>
          <a:xfrm>
            <a:off x="838200" y="1915024"/>
            <a:ext cx="5552768" cy="4043761"/>
          </a:xfrm>
        </p:spPr>
        <p:txBody>
          <a:bodyPr vert="horz" lIns="91440" tIns="45720" rIns="91440" bIns="45720" rtlCol="0" anchor="t">
            <a:normAutofit/>
          </a:bodyPr>
          <a:lstStyle/>
          <a:p>
            <a:pPr marL="0" indent="0">
              <a:buNone/>
            </a:pPr>
            <a:r>
              <a:rPr lang="en-US" sz="2600"/>
              <a:t>1. It promotes </a:t>
            </a:r>
            <a:r>
              <a:rPr lang="en-US" sz="2600" u="sng"/>
              <a:t>Equity and Inclusion</a:t>
            </a:r>
          </a:p>
          <a:p>
            <a:pPr lvl="1"/>
            <a:r>
              <a:rPr lang="en-US" sz="2800"/>
              <a:t>UDL </a:t>
            </a:r>
            <a:r>
              <a:rPr lang="en-US" sz="2800" i="1"/>
              <a:t>proactively</a:t>
            </a:r>
            <a:r>
              <a:rPr lang="en-US" sz="2800"/>
              <a:t> designs for variability to ensure everyone has equal opportunities to succeed.</a:t>
            </a:r>
          </a:p>
        </p:txBody>
      </p:sp>
      <p:pic>
        <p:nvPicPr>
          <p:cNvPr id="4100" name="Picture 4" descr="Education integrated thin line symbols Education integrated thin line symbols. Motion arrows vector concept, with connected flat design icons. Abstract background illustration for elearning, knowledge, learn and global concepts universal design for learning stock illustrations">
            <a:extLst>
              <a:ext uri="{FF2B5EF4-FFF2-40B4-BE49-F238E27FC236}">
                <a16:creationId xmlns:a16="http://schemas.microsoft.com/office/drawing/2014/main" id="{345D5359-2945-2C5C-984B-140C266E52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32" t="7957" r="10389" b="14538"/>
          <a:stretch>
            <a:fillRect/>
          </a:stretch>
        </p:blipFill>
        <p:spPr bwMode="auto">
          <a:xfrm>
            <a:off x="6498442" y="1954825"/>
            <a:ext cx="4749321" cy="3342969"/>
          </a:xfrm>
          <a:prstGeom prst="rect">
            <a:avLst/>
          </a:prstGeom>
          <a:solidFill>
            <a:srgbClr val="FFFFFF"/>
          </a:solidFill>
        </p:spPr>
      </p:pic>
      <p:sp>
        <p:nvSpPr>
          <p:cNvPr id="5" name="TextBox 4">
            <a:extLst>
              <a:ext uri="{FF2B5EF4-FFF2-40B4-BE49-F238E27FC236}">
                <a16:creationId xmlns:a16="http://schemas.microsoft.com/office/drawing/2014/main" id="{43926B21-20D1-05DD-2725-B16432BBD0AB}"/>
              </a:ext>
            </a:extLst>
          </p:cNvPr>
          <p:cNvSpPr txBox="1"/>
          <p:nvPr/>
        </p:nvSpPr>
        <p:spPr>
          <a:xfrm>
            <a:off x="6498442" y="5297794"/>
            <a:ext cx="5379793" cy="338554"/>
          </a:xfrm>
          <a:prstGeom prst="rect">
            <a:avLst/>
          </a:prstGeom>
          <a:noFill/>
        </p:spPr>
        <p:txBody>
          <a:bodyPr wrap="square">
            <a:spAutoFit/>
          </a:bodyPr>
          <a:lstStyle/>
          <a:p>
            <a:r>
              <a:rPr lang="en-US" sz="800"/>
              <a:t>https://www.istockphoto.com/vector/education-integrated-thin-line-symbols-gm519623760-90634779?searchscope=image%2Cfilm</a:t>
            </a:r>
          </a:p>
        </p:txBody>
      </p:sp>
    </p:spTree>
    <p:extLst>
      <p:ext uri="{BB962C8B-B14F-4D97-AF65-F5344CB8AC3E}">
        <p14:creationId xmlns:p14="http://schemas.microsoft.com/office/powerpoint/2010/main" val="351929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D1A7-B7C3-495D-A468-3C8201FDE7BB}"/>
              </a:ext>
            </a:extLst>
          </p:cNvPr>
          <p:cNvSpPr>
            <a:spLocks noGrp="1"/>
          </p:cNvSpPr>
          <p:nvPr>
            <p:ph type="title"/>
          </p:nvPr>
        </p:nvSpPr>
        <p:spPr>
          <a:xfrm>
            <a:off x="838200" y="365125"/>
            <a:ext cx="10515600" cy="1325563"/>
          </a:xfrm>
        </p:spPr>
        <p:txBody>
          <a:bodyPr anchor="ctr">
            <a:normAutofit/>
          </a:bodyPr>
          <a:lstStyle/>
          <a:p>
            <a:r>
              <a:rPr lang="en-US"/>
              <a:t>What is Equity in Education?</a:t>
            </a:r>
          </a:p>
        </p:txBody>
      </p:sp>
      <p:sp>
        <p:nvSpPr>
          <p:cNvPr id="3" name="Content Placeholder 2">
            <a:extLst>
              <a:ext uri="{FF2B5EF4-FFF2-40B4-BE49-F238E27FC236}">
                <a16:creationId xmlns:a16="http://schemas.microsoft.com/office/drawing/2014/main" id="{D21135AC-ECCA-497C-B89C-29CACB8BA104}"/>
              </a:ext>
            </a:extLst>
          </p:cNvPr>
          <p:cNvSpPr>
            <a:spLocks noGrp="1"/>
          </p:cNvSpPr>
          <p:nvPr>
            <p:ph sz="half" idx="1"/>
          </p:nvPr>
        </p:nvSpPr>
        <p:spPr>
          <a:xfrm>
            <a:off x="6458253" y="1797526"/>
            <a:ext cx="5320222" cy="4043760"/>
          </a:xfrm>
        </p:spPr>
        <p:txBody>
          <a:bodyPr>
            <a:noAutofit/>
          </a:bodyPr>
          <a:lstStyle/>
          <a:p>
            <a:r>
              <a:rPr lang="en-US" sz="2400" dirty="0"/>
              <a:t>An equitable classroom:</a:t>
            </a:r>
          </a:p>
          <a:p>
            <a:pPr lvl="1"/>
            <a:r>
              <a:rPr lang="en-US" sz="1800" dirty="0"/>
              <a:t>Is tailored to individual student needs. </a:t>
            </a:r>
          </a:p>
          <a:p>
            <a:pPr lvl="2"/>
            <a:r>
              <a:rPr lang="en-US" sz="1400" dirty="0"/>
              <a:t>Biochemistry Example. </a:t>
            </a:r>
          </a:p>
          <a:p>
            <a:pPr lvl="1"/>
            <a:r>
              <a:rPr lang="en-US" sz="1800" dirty="0"/>
              <a:t>Encourages connections between the student and instructor. </a:t>
            </a:r>
          </a:p>
          <a:p>
            <a:pPr lvl="2"/>
            <a:r>
              <a:rPr lang="en-US" sz="1400" dirty="0"/>
              <a:t>Instructors need to know their students. </a:t>
            </a:r>
          </a:p>
          <a:p>
            <a:pPr lvl="1"/>
            <a:r>
              <a:rPr lang="en-US" sz="1800" dirty="0"/>
              <a:t>Instructor acknowledges all students in the classroom. </a:t>
            </a:r>
          </a:p>
          <a:p>
            <a:pPr lvl="1"/>
            <a:r>
              <a:rPr lang="en-US" sz="1800" dirty="0"/>
              <a:t>Material covered in the class is from diverse individuals (Representation matters!)</a:t>
            </a:r>
          </a:p>
          <a:p>
            <a:r>
              <a:rPr lang="en-US" sz="2000" dirty="0"/>
              <a:t>What are some barriers to an equitable classroom?</a:t>
            </a:r>
          </a:p>
          <a:p>
            <a:pPr lvl="1"/>
            <a:r>
              <a:rPr lang="en-US" sz="1600" u="sng" dirty="0"/>
              <a:t>Access to materials! </a:t>
            </a:r>
          </a:p>
          <a:p>
            <a:endParaRPr lang="en-US" sz="2400" dirty="0"/>
          </a:p>
          <a:p>
            <a:endParaRPr lang="en-US" sz="2400" dirty="0"/>
          </a:p>
        </p:txBody>
      </p:sp>
      <p:pic>
        <p:nvPicPr>
          <p:cNvPr id="5" name="Picture 4">
            <a:extLst>
              <a:ext uri="{FF2B5EF4-FFF2-40B4-BE49-F238E27FC236}">
                <a16:creationId xmlns:a16="http://schemas.microsoft.com/office/drawing/2014/main" id="{2E0D6FA5-177A-0A4A-97E2-C69A6F5AD99C}"/>
              </a:ext>
            </a:extLst>
          </p:cNvPr>
          <p:cNvPicPr>
            <a:picLocks noChangeAspect="1"/>
          </p:cNvPicPr>
          <p:nvPr/>
        </p:nvPicPr>
        <p:blipFill>
          <a:blip r:embed="rId3"/>
          <a:stretch>
            <a:fillRect/>
          </a:stretch>
        </p:blipFill>
        <p:spPr>
          <a:xfrm>
            <a:off x="413525" y="1690688"/>
            <a:ext cx="5861443" cy="4389003"/>
          </a:xfrm>
          <a:prstGeom prst="rect">
            <a:avLst/>
          </a:prstGeom>
        </p:spPr>
      </p:pic>
    </p:spTree>
    <p:extLst>
      <p:ext uri="{BB962C8B-B14F-4D97-AF65-F5344CB8AC3E}">
        <p14:creationId xmlns:p14="http://schemas.microsoft.com/office/powerpoint/2010/main" val="22114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 Biol Sci Template" id="{D486D9F7-8890-43E3-8E15-A6640072EA38}" vid="{D5A5A391-4BE2-4C59-9A06-9BD3CB06347D}"/>
    </a:ext>
  </a:extLst>
</a:theme>
</file>

<file path=ppt/theme/theme2.xml><?xml version="1.0" encoding="utf-8"?>
<a:theme xmlns:a="http://schemas.openxmlformats.org/drawingml/2006/main" name="1_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9ECCC04-61B7-476B-9D6E-928EC08F89A5}" vid="{6B9F6E51-4E07-4B09-AB5A-F4E6CFDCEC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1107</Words>
  <Application>Microsoft Macintosh PowerPoint</Application>
  <PresentationFormat>Widescreen</PresentationFormat>
  <Paragraphs>192</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Courier New,monospace</vt:lpstr>
      <vt:lpstr>Impact</vt:lpstr>
      <vt:lpstr>UofSC Simple Theme</vt:lpstr>
      <vt:lpstr>1_UofSC Simple Theme</vt:lpstr>
      <vt:lpstr>Unlocking Biology for All: Universal Design for Learning in the Life Sciences</vt:lpstr>
      <vt:lpstr>Session Outcomes</vt:lpstr>
      <vt:lpstr>Session outline </vt:lpstr>
      <vt:lpstr>What is UDL?</vt:lpstr>
      <vt:lpstr>Origins and Framework of UDL</vt:lpstr>
      <vt:lpstr>Think-Pair-Share</vt:lpstr>
      <vt:lpstr>Principles of UDL</vt:lpstr>
      <vt:lpstr>Why is UDL important?</vt:lpstr>
      <vt:lpstr>What is Equity in Education?</vt:lpstr>
      <vt:lpstr>Why is UDL important?</vt:lpstr>
      <vt:lpstr>Why is UDL important?</vt:lpstr>
      <vt:lpstr>Why is UDL important?</vt:lpstr>
      <vt:lpstr>Why is UDL important?</vt:lpstr>
      <vt:lpstr>Why is UDL important?</vt:lpstr>
      <vt:lpstr>Who Wants to Play a Game?</vt:lpstr>
      <vt:lpstr>UDL in BIOL 302: Cell and Molecular Biology</vt:lpstr>
      <vt:lpstr>UDL in BIOL 302: Cell and Molecular Biology</vt:lpstr>
      <vt:lpstr>UDL in BIOL 423: Medicinal Botany</vt:lpstr>
      <vt:lpstr>UDL in BIOL 423: Medicinal Botany</vt:lpstr>
      <vt:lpstr>Future Directions</vt:lpstr>
      <vt:lpstr>One Minute Reflection</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ZEIGLER, AMANDA</dc:creator>
  <cp:lastModifiedBy>Schumpert, Charles</cp:lastModifiedBy>
  <cp:revision>5</cp:revision>
  <dcterms:created xsi:type="dcterms:W3CDTF">2021-05-24T20:04:50Z</dcterms:created>
  <dcterms:modified xsi:type="dcterms:W3CDTF">2025-10-09T13:52:40Z</dcterms:modified>
</cp:coreProperties>
</file>