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8" r:id="rId3"/>
    <p:sldId id="276" r:id="rId4"/>
    <p:sldId id="257" r:id="rId5"/>
    <p:sldId id="259" r:id="rId6"/>
    <p:sldId id="264" r:id="rId7"/>
    <p:sldId id="260" r:id="rId8"/>
    <p:sldId id="268" r:id="rId9"/>
    <p:sldId id="269" r:id="rId10"/>
    <p:sldId id="270" r:id="rId11"/>
    <p:sldId id="272" r:id="rId12"/>
    <p:sldId id="271" r:id="rId13"/>
    <p:sldId id="277" r:id="rId14"/>
    <p:sldId id="274" r:id="rId15"/>
    <p:sldId id="275" r:id="rId16"/>
    <p:sldId id="2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30"/>
    <p:restoredTop sz="94726"/>
  </p:normalViewPr>
  <p:slideViewPr>
    <p:cSldViewPr snapToGrid="0">
      <p:cViewPr varScale="1">
        <p:scale>
          <a:sx n="120" d="100"/>
          <a:sy n="120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9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5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5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3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4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5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41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085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71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63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13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E83A2DE1-7F69-0646-9458-E8C0EF8FA491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D669A59-91CD-C343-94B4-51690B01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96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EA0C-9CB5-398F-9CAE-DB5A9C678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3256" y="2421034"/>
            <a:ext cx="10281684" cy="1259958"/>
          </a:xfrm>
        </p:spPr>
        <p:txBody>
          <a:bodyPr/>
          <a:lstStyle/>
          <a:p>
            <a:pPr>
              <a:defRPr sz="2200" b="1">
                <a:solidFill>
                  <a:srgbClr val="000000"/>
                </a:solidFill>
                <a:latin typeface="Arial"/>
              </a:defRPr>
            </a:pPr>
            <a:r>
              <a:rPr lang="en-US" sz="3800" b="1" dirty="0"/>
              <a:t>Managing Hands-On </a:t>
            </a:r>
            <a:br>
              <a:rPr lang="en-US" sz="3800" b="1" dirty="0"/>
            </a:br>
            <a:r>
              <a:rPr lang="en-US" sz="3800" b="1" dirty="0"/>
              <a:t>Group Projects</a:t>
            </a:r>
            <a:br>
              <a:rPr lang="en-US" sz="3800" b="1" dirty="0"/>
            </a:br>
            <a:r>
              <a:rPr lang="en-US" sz="3800" b="1" dirty="0"/>
              <a:t>in Large Classrooms</a:t>
            </a:r>
            <a:endParaRPr lang="en-US" sz="3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8DAB44-86C2-52EE-529B-7B4856B55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5154" y="4399752"/>
            <a:ext cx="7315200" cy="4572000"/>
          </a:xfrm>
        </p:spPr>
        <p:txBody>
          <a:bodyPr>
            <a:noAutofit/>
          </a:bodyPr>
          <a:lstStyle/>
          <a:p>
            <a:pPr>
              <a:defRPr sz="2200" b="1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Dr. Anli Xiao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Assistant Professor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School of Journalism and Mass Communications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College of Information and Communications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University of South Carolina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28512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2B225-2F90-4C9F-A4C8-9E10DA7AB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D90EA-129A-EA94-BAE1-EFC55DFC9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463040"/>
            <a:ext cx="10485829" cy="4572000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A group contract (?) for conflict prevention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5508B73-EB93-C241-9B0A-E1EDC6CD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BFE9B70-D15B-DF1E-1D90-AE99A6B3DD44}"/>
              </a:ext>
            </a:extLst>
          </p:cNvPr>
          <p:cNvSpPr txBox="1">
            <a:spLocks/>
          </p:cNvSpPr>
          <p:nvPr/>
        </p:nvSpPr>
        <p:spPr>
          <a:xfrm>
            <a:off x="731520" y="218818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Things to try</a:t>
            </a:r>
          </a:p>
        </p:txBody>
      </p:sp>
    </p:spTree>
    <p:extLst>
      <p:ext uri="{BB962C8B-B14F-4D97-AF65-F5344CB8AC3E}">
        <p14:creationId xmlns:p14="http://schemas.microsoft.com/office/powerpoint/2010/main" val="2216884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DE3DA3A-FE68-0E42-5A3C-808E041B1F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118" y="486655"/>
            <a:ext cx="7473606" cy="567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660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2AC189-2B88-C662-8070-78D589435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321" y="645237"/>
            <a:ext cx="7617442" cy="556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596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E3C81-7896-D862-2317-387FBD78C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3AF34-CB0A-2716-3E2F-EEA56C4EF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550227"/>
            <a:ext cx="10485829" cy="4572000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Conflict resolution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“If you believe you aren’t the best at group work, you have the option of finishing the work by yourself.”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“If your group mates believe that the group functions better without you, you might need to finish the group work all by yourself.”</a:t>
            </a:r>
          </a:p>
          <a:p>
            <a:pPr marL="0" indent="0">
              <a:buNone/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AE5E15F-9654-89EF-A57E-B1E1709B3502}"/>
              </a:ext>
            </a:extLst>
          </p:cNvPr>
          <p:cNvSpPr txBox="1">
            <a:spLocks/>
          </p:cNvSpPr>
          <p:nvPr/>
        </p:nvSpPr>
        <p:spPr>
          <a:xfrm>
            <a:off x="731520" y="218818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Things to try</a:t>
            </a:r>
          </a:p>
        </p:txBody>
      </p:sp>
    </p:spTree>
    <p:extLst>
      <p:ext uri="{BB962C8B-B14F-4D97-AF65-F5344CB8AC3E}">
        <p14:creationId xmlns:p14="http://schemas.microsoft.com/office/powerpoint/2010/main" val="565098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CEABF-CAD6-620E-8950-B6B1EFFD7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258" y="388939"/>
            <a:ext cx="10058400" cy="1609344"/>
          </a:xfrm>
        </p:spPr>
        <p:txBody>
          <a:bodyPr/>
          <a:lstStyle/>
          <a:p>
            <a:r>
              <a:rPr lang="en-US" dirty="0"/>
              <a:t>Things to 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D8D0-F260-8910-4F71-FFAF61F16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Invite real clients, but keep the scope of work small</a:t>
            </a:r>
          </a:p>
          <a:p>
            <a:endParaRPr lang="en-US" dirty="0"/>
          </a:p>
          <a:p>
            <a:pPr lvl="1"/>
            <a:r>
              <a:rPr lang="en-US" dirty="0"/>
              <a:t>1-2 real challenges/events/problems</a:t>
            </a:r>
          </a:p>
          <a:p>
            <a:pPr lvl="1"/>
            <a:r>
              <a:rPr lang="en-US" dirty="0"/>
              <a:t>Incentivize them by using what they proposed</a:t>
            </a:r>
          </a:p>
        </p:txBody>
      </p:sp>
    </p:spTree>
    <p:extLst>
      <p:ext uri="{BB962C8B-B14F-4D97-AF65-F5344CB8AC3E}">
        <p14:creationId xmlns:p14="http://schemas.microsoft.com/office/powerpoint/2010/main" val="1587800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80C74-D16F-1A11-73F5-E607EAFCC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299" y="388940"/>
            <a:ext cx="10058400" cy="1609344"/>
          </a:xfrm>
        </p:spPr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51457-C4CD-530F-5816-208BC5D98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Pairing activity </a:t>
            </a:r>
          </a:p>
          <a:p>
            <a:r>
              <a:rPr lang="en-US" dirty="0"/>
              <a:t>In a group of 2-3, think of how the things I have suggested may help you to manage your group work challenges in classrooms</a:t>
            </a:r>
          </a:p>
        </p:txBody>
      </p:sp>
    </p:spTree>
    <p:extLst>
      <p:ext uri="{BB962C8B-B14F-4D97-AF65-F5344CB8AC3E}">
        <p14:creationId xmlns:p14="http://schemas.microsoft.com/office/powerpoint/2010/main" val="3475040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678CA63-DD83-7F6A-2C66-C00F6BA1B36C}"/>
              </a:ext>
            </a:extLst>
          </p:cNvPr>
          <p:cNvSpPr/>
          <p:nvPr/>
        </p:nvSpPr>
        <p:spPr>
          <a:xfrm>
            <a:off x="1201479" y="558213"/>
            <a:ext cx="2658139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“This is a semester long project”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2DFF9E6-F98F-A3E0-97C9-DE7A1742C63F}"/>
              </a:ext>
            </a:extLst>
          </p:cNvPr>
          <p:cNvSpPr/>
          <p:nvPr/>
        </p:nvSpPr>
        <p:spPr>
          <a:xfrm>
            <a:off x="1201479" y="1297175"/>
            <a:ext cx="2658139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Be transparent and ask for assistance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19767AC-76EE-B13F-7B3F-F5E373FE84A4}"/>
              </a:ext>
            </a:extLst>
          </p:cNvPr>
          <p:cNvSpPr/>
          <p:nvPr/>
        </p:nvSpPr>
        <p:spPr>
          <a:xfrm>
            <a:off x="1201479" y="2018416"/>
            <a:ext cx="2658139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Invite feedback early during group work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B06E978-5CF4-DE7A-D98D-229D541AC8FF}"/>
              </a:ext>
            </a:extLst>
          </p:cNvPr>
          <p:cNvSpPr/>
          <p:nvPr/>
        </p:nvSpPr>
        <p:spPr>
          <a:xfrm>
            <a:off x="1201478" y="5782333"/>
            <a:ext cx="2658139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Incentivize by applying what they proposed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BAB4630-E3B5-6134-4015-3118EF0C4FA9}"/>
              </a:ext>
            </a:extLst>
          </p:cNvPr>
          <p:cNvSpPr/>
          <p:nvPr/>
        </p:nvSpPr>
        <p:spPr>
          <a:xfrm>
            <a:off x="1201478" y="2776886"/>
            <a:ext cx="2658139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Group work agenda and check-ins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8E87CB6-DC16-54E9-D4D2-F8802A8F47EC}"/>
              </a:ext>
            </a:extLst>
          </p:cNvPr>
          <p:cNvSpPr/>
          <p:nvPr/>
        </p:nvSpPr>
        <p:spPr>
          <a:xfrm>
            <a:off x="1201479" y="3485714"/>
            <a:ext cx="2658139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Group contract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D60E81B-3A77-5091-A0B5-E5D4CA84D0CF}"/>
              </a:ext>
            </a:extLst>
          </p:cNvPr>
          <p:cNvSpPr/>
          <p:nvPr/>
        </p:nvSpPr>
        <p:spPr>
          <a:xfrm>
            <a:off x="1201478" y="4237089"/>
            <a:ext cx="2658139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The alternative option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47CFDDF1-D0FE-392E-D5DC-B3966E244486}"/>
              </a:ext>
            </a:extLst>
          </p:cNvPr>
          <p:cNvSpPr/>
          <p:nvPr/>
        </p:nvSpPr>
        <p:spPr>
          <a:xfrm>
            <a:off x="1201478" y="5009711"/>
            <a:ext cx="2658139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Real clients &amp; 1-2 challenges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808E5DF7-A5F9-8D19-3D5A-6AF95A0208C3}"/>
              </a:ext>
            </a:extLst>
          </p:cNvPr>
          <p:cNvSpPr/>
          <p:nvPr/>
        </p:nvSpPr>
        <p:spPr>
          <a:xfrm>
            <a:off x="7137991" y="331349"/>
            <a:ext cx="3069265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1900" dirty="0">
                <a:solidFill>
                  <a:schemeClr val="bg1"/>
                </a:solidFill>
              </a:rPr>
              <a:t>Free riders/student accountability 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FA24CFBD-31A8-FFFF-DC18-EE69F629D2D9}"/>
              </a:ext>
            </a:extLst>
          </p:cNvPr>
          <p:cNvSpPr/>
          <p:nvPr/>
        </p:nvSpPr>
        <p:spPr>
          <a:xfrm>
            <a:off x="7137988" y="2776886"/>
            <a:ext cx="3069265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1700" dirty="0">
                <a:solidFill>
                  <a:schemeClr val="bg1"/>
                </a:solidFill>
              </a:rPr>
              <a:t>Keep track of group progress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4F57F71-AAA1-9501-CC37-FC624ECEF8C5}"/>
              </a:ext>
            </a:extLst>
          </p:cNvPr>
          <p:cNvSpPr/>
          <p:nvPr/>
        </p:nvSpPr>
        <p:spPr>
          <a:xfrm>
            <a:off x="7137987" y="1790644"/>
            <a:ext cx="3069265" cy="828451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1700" dirty="0">
                <a:solidFill>
                  <a:schemeClr val="bg1"/>
                </a:solidFill>
              </a:rPr>
              <a:t>Coordination, communication, managerial work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E5AB280C-6CCC-A8DB-51F9-1956F781E252}"/>
              </a:ext>
            </a:extLst>
          </p:cNvPr>
          <p:cNvSpPr/>
          <p:nvPr/>
        </p:nvSpPr>
        <p:spPr>
          <a:xfrm>
            <a:off x="7137988" y="4209626"/>
            <a:ext cx="3069265" cy="1029566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1700" dirty="0">
                <a:solidFill>
                  <a:schemeClr val="bg1"/>
                </a:solidFill>
              </a:rPr>
              <a:t>Students think the group project has no real purpose and thus, are not motivated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ECEE3330-1D22-7C4A-4D30-29EAEA2D4965}"/>
              </a:ext>
            </a:extLst>
          </p:cNvPr>
          <p:cNvSpPr/>
          <p:nvPr/>
        </p:nvSpPr>
        <p:spPr>
          <a:xfrm>
            <a:off x="7137988" y="5388086"/>
            <a:ext cx="3069265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1700" dirty="0">
                <a:solidFill>
                  <a:schemeClr val="bg1"/>
                </a:solidFill>
              </a:rPr>
              <a:t>Managing clients and their expectations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5CA9F5D0-0A28-7A2A-5220-955CAEB91BAA}"/>
              </a:ext>
            </a:extLst>
          </p:cNvPr>
          <p:cNvSpPr/>
          <p:nvPr/>
        </p:nvSpPr>
        <p:spPr>
          <a:xfrm>
            <a:off x="7137988" y="3485714"/>
            <a:ext cx="3069265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>
                <a:solidFill>
                  <a:schemeClr val="bg1"/>
                </a:solidFill>
              </a:rPr>
              <a:t>Crappy quality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3106AFA1-9008-C4AF-90E0-958C1DDFEDDD}"/>
              </a:ext>
            </a:extLst>
          </p:cNvPr>
          <p:cNvSpPr/>
          <p:nvPr/>
        </p:nvSpPr>
        <p:spPr>
          <a:xfrm>
            <a:off x="7137989" y="6118135"/>
            <a:ext cx="3069265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>
                <a:solidFill>
                  <a:schemeClr val="bg1"/>
                </a:solidFill>
              </a:rPr>
              <a:t>Limited resources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1EB008D5-316D-BBFE-DBFA-1353C08C7501}"/>
              </a:ext>
            </a:extLst>
          </p:cNvPr>
          <p:cNvSpPr/>
          <p:nvPr/>
        </p:nvSpPr>
        <p:spPr>
          <a:xfrm>
            <a:off x="7137987" y="1058857"/>
            <a:ext cx="3069265" cy="563525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>
                <a:solidFill>
                  <a:schemeClr val="bg1"/>
                </a:solidFill>
              </a:rPr>
              <a:t>Conflict management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6752BA9-22AB-4BCB-ED5C-77A7285A24BD}"/>
              </a:ext>
            </a:extLst>
          </p:cNvPr>
          <p:cNvCxnSpPr>
            <a:cxnSpLocks/>
            <a:stCxn id="4" idx="3"/>
            <a:endCxn id="19" idx="1"/>
          </p:cNvCxnSpPr>
          <p:nvPr/>
        </p:nvCxnSpPr>
        <p:spPr>
          <a:xfrm>
            <a:off x="3859618" y="839976"/>
            <a:ext cx="3278370" cy="292750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2381974-6F05-4A99-9F88-3D962299E2B3}"/>
              </a:ext>
            </a:extLst>
          </p:cNvPr>
          <p:cNvCxnSpPr>
            <a:cxnSpLocks/>
            <a:stCxn id="5" idx="3"/>
            <a:endCxn id="16" idx="1"/>
          </p:cNvCxnSpPr>
          <p:nvPr/>
        </p:nvCxnSpPr>
        <p:spPr>
          <a:xfrm>
            <a:off x="3859618" y="1578938"/>
            <a:ext cx="3278369" cy="6259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834ECB1-D51E-2396-147F-D64701FFEAE8}"/>
              </a:ext>
            </a:extLst>
          </p:cNvPr>
          <p:cNvCxnSpPr>
            <a:cxnSpLocks/>
            <a:stCxn id="4" idx="3"/>
            <a:endCxn id="14" idx="1"/>
          </p:cNvCxnSpPr>
          <p:nvPr/>
        </p:nvCxnSpPr>
        <p:spPr>
          <a:xfrm flipV="1">
            <a:off x="3859618" y="613112"/>
            <a:ext cx="3278373" cy="22686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F207F42-19B6-53C8-6EDE-11782AEA11A5}"/>
              </a:ext>
            </a:extLst>
          </p:cNvPr>
          <p:cNvCxnSpPr>
            <a:cxnSpLocks/>
            <a:stCxn id="5" idx="3"/>
            <a:endCxn id="14" idx="1"/>
          </p:cNvCxnSpPr>
          <p:nvPr/>
        </p:nvCxnSpPr>
        <p:spPr>
          <a:xfrm flipV="1">
            <a:off x="3859618" y="613112"/>
            <a:ext cx="3278373" cy="9658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3975B19-D7EA-FE60-C96F-1E9A314D75D9}"/>
              </a:ext>
            </a:extLst>
          </p:cNvPr>
          <p:cNvCxnSpPr>
            <a:cxnSpLocks/>
            <a:stCxn id="5" idx="3"/>
            <a:endCxn id="21" idx="1"/>
          </p:cNvCxnSpPr>
          <p:nvPr/>
        </p:nvCxnSpPr>
        <p:spPr>
          <a:xfrm flipV="1">
            <a:off x="3859618" y="1340620"/>
            <a:ext cx="3278369" cy="23831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510C82F-E43C-E8F5-69F7-55EC70FE8886}"/>
              </a:ext>
            </a:extLst>
          </p:cNvPr>
          <p:cNvCxnSpPr>
            <a:cxnSpLocks/>
            <a:stCxn id="5" idx="3"/>
            <a:endCxn id="19" idx="1"/>
          </p:cNvCxnSpPr>
          <p:nvPr/>
        </p:nvCxnSpPr>
        <p:spPr>
          <a:xfrm>
            <a:off x="3859618" y="1578938"/>
            <a:ext cx="3278370" cy="21885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004ED55-01D9-9C3F-525B-335E4F65D3F6}"/>
              </a:ext>
            </a:extLst>
          </p:cNvPr>
          <p:cNvCxnSpPr>
            <a:cxnSpLocks/>
            <a:stCxn id="6" idx="3"/>
            <a:endCxn id="19" idx="1"/>
          </p:cNvCxnSpPr>
          <p:nvPr/>
        </p:nvCxnSpPr>
        <p:spPr>
          <a:xfrm>
            <a:off x="3859618" y="2300179"/>
            <a:ext cx="3278370" cy="146729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590112F-9D7C-FFCC-AAF2-E2EACC6B443F}"/>
              </a:ext>
            </a:extLst>
          </p:cNvPr>
          <p:cNvCxnSpPr>
            <a:cxnSpLocks/>
            <a:stCxn id="6" idx="3"/>
            <a:endCxn id="16" idx="1"/>
          </p:cNvCxnSpPr>
          <p:nvPr/>
        </p:nvCxnSpPr>
        <p:spPr>
          <a:xfrm flipV="1">
            <a:off x="3859618" y="2204870"/>
            <a:ext cx="3278369" cy="9530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7C6F27C-EBA7-41B3-4773-423AAF0647F1}"/>
              </a:ext>
            </a:extLst>
          </p:cNvPr>
          <p:cNvCxnSpPr>
            <a:cxnSpLocks/>
            <a:stCxn id="6" idx="3"/>
            <a:endCxn id="21" idx="1"/>
          </p:cNvCxnSpPr>
          <p:nvPr/>
        </p:nvCxnSpPr>
        <p:spPr>
          <a:xfrm flipV="1">
            <a:off x="3859618" y="1340620"/>
            <a:ext cx="3278369" cy="95955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8009067-A795-EFCB-AC34-F9B1C29B75D4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 flipV="1">
            <a:off x="3859618" y="613112"/>
            <a:ext cx="3278373" cy="168706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85C87E04-DB38-5C0D-03B3-F058E4321A52}"/>
              </a:ext>
            </a:extLst>
          </p:cNvPr>
          <p:cNvCxnSpPr>
            <a:cxnSpLocks/>
            <a:stCxn id="8" idx="3"/>
            <a:endCxn id="16" idx="1"/>
          </p:cNvCxnSpPr>
          <p:nvPr/>
        </p:nvCxnSpPr>
        <p:spPr>
          <a:xfrm flipV="1">
            <a:off x="3859617" y="2204870"/>
            <a:ext cx="3278370" cy="8537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CF0FB49-F0ED-C7F1-C35D-6FDFD1142F15}"/>
              </a:ext>
            </a:extLst>
          </p:cNvPr>
          <p:cNvCxnSpPr>
            <a:cxnSpLocks/>
            <a:stCxn id="8" idx="3"/>
            <a:endCxn id="19" idx="1"/>
          </p:cNvCxnSpPr>
          <p:nvPr/>
        </p:nvCxnSpPr>
        <p:spPr>
          <a:xfrm>
            <a:off x="3859617" y="3058649"/>
            <a:ext cx="3278371" cy="70882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9B338AB-B8CF-4AE6-323D-5686AB5CFF18}"/>
              </a:ext>
            </a:extLst>
          </p:cNvPr>
          <p:cNvCxnSpPr>
            <a:cxnSpLocks/>
            <a:stCxn id="8" idx="3"/>
            <a:endCxn id="15" idx="1"/>
          </p:cNvCxnSpPr>
          <p:nvPr/>
        </p:nvCxnSpPr>
        <p:spPr>
          <a:xfrm>
            <a:off x="3859617" y="3058649"/>
            <a:ext cx="327837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6A2E89A6-B378-CC90-2657-10AB29886A7D}"/>
              </a:ext>
            </a:extLst>
          </p:cNvPr>
          <p:cNvCxnSpPr>
            <a:cxnSpLocks/>
            <a:stCxn id="9" idx="3"/>
            <a:endCxn id="14" idx="1"/>
          </p:cNvCxnSpPr>
          <p:nvPr/>
        </p:nvCxnSpPr>
        <p:spPr>
          <a:xfrm flipV="1">
            <a:off x="3859618" y="613112"/>
            <a:ext cx="3278373" cy="31543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F2A61811-7BA7-39E7-ABA4-6962EEBF27E3}"/>
              </a:ext>
            </a:extLst>
          </p:cNvPr>
          <p:cNvCxnSpPr>
            <a:cxnSpLocks/>
            <a:stCxn id="9" idx="3"/>
            <a:endCxn id="21" idx="1"/>
          </p:cNvCxnSpPr>
          <p:nvPr/>
        </p:nvCxnSpPr>
        <p:spPr>
          <a:xfrm flipV="1">
            <a:off x="3859618" y="1340620"/>
            <a:ext cx="3278369" cy="242685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D9F1E430-CF30-75BD-B689-507024293E3A}"/>
              </a:ext>
            </a:extLst>
          </p:cNvPr>
          <p:cNvCxnSpPr>
            <a:cxnSpLocks/>
            <a:stCxn id="10" idx="3"/>
            <a:endCxn id="14" idx="1"/>
          </p:cNvCxnSpPr>
          <p:nvPr/>
        </p:nvCxnSpPr>
        <p:spPr>
          <a:xfrm flipV="1">
            <a:off x="3859617" y="613112"/>
            <a:ext cx="3278374" cy="390574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4EAB5EBC-9C2D-5913-0FC7-34896E762B32}"/>
              </a:ext>
            </a:extLst>
          </p:cNvPr>
          <p:cNvCxnSpPr>
            <a:cxnSpLocks/>
            <a:stCxn id="10" idx="3"/>
            <a:endCxn id="21" idx="1"/>
          </p:cNvCxnSpPr>
          <p:nvPr/>
        </p:nvCxnSpPr>
        <p:spPr>
          <a:xfrm flipV="1">
            <a:off x="3859617" y="1340620"/>
            <a:ext cx="3278370" cy="31782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5C5652DE-CCC9-9E03-CEEA-AA21734B1222}"/>
              </a:ext>
            </a:extLst>
          </p:cNvPr>
          <p:cNvCxnSpPr>
            <a:cxnSpLocks/>
            <a:stCxn id="11" idx="3"/>
            <a:endCxn id="18" idx="1"/>
          </p:cNvCxnSpPr>
          <p:nvPr/>
        </p:nvCxnSpPr>
        <p:spPr>
          <a:xfrm>
            <a:off x="3859617" y="5291474"/>
            <a:ext cx="3278371" cy="3783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1F968EB3-71DA-D34E-698F-74F1DF897DA4}"/>
              </a:ext>
            </a:extLst>
          </p:cNvPr>
          <p:cNvCxnSpPr>
            <a:cxnSpLocks/>
            <a:stCxn id="11" idx="3"/>
            <a:endCxn id="17" idx="1"/>
          </p:cNvCxnSpPr>
          <p:nvPr/>
        </p:nvCxnSpPr>
        <p:spPr>
          <a:xfrm flipV="1">
            <a:off x="3859617" y="4724409"/>
            <a:ext cx="3278371" cy="5670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E91F784E-28DC-A451-AEC1-72654DDF9EE7}"/>
              </a:ext>
            </a:extLst>
          </p:cNvPr>
          <p:cNvCxnSpPr>
            <a:cxnSpLocks/>
            <a:stCxn id="7" idx="3"/>
            <a:endCxn id="17" idx="1"/>
          </p:cNvCxnSpPr>
          <p:nvPr/>
        </p:nvCxnSpPr>
        <p:spPr>
          <a:xfrm flipV="1">
            <a:off x="3859617" y="4724409"/>
            <a:ext cx="3278371" cy="13396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EBF4A364-55D0-A298-64A5-0A62439C204C}"/>
              </a:ext>
            </a:extLst>
          </p:cNvPr>
          <p:cNvCxnSpPr>
            <a:cxnSpLocks/>
            <a:stCxn id="7" idx="3"/>
            <a:endCxn id="18" idx="1"/>
          </p:cNvCxnSpPr>
          <p:nvPr/>
        </p:nvCxnSpPr>
        <p:spPr>
          <a:xfrm flipV="1">
            <a:off x="3859617" y="5669849"/>
            <a:ext cx="3278371" cy="39424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25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ED68B-1D09-7488-2F0F-A2C27F86F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645920"/>
            <a:ext cx="8837782" cy="4572000"/>
          </a:xfrm>
        </p:spPr>
        <p:txBody>
          <a:bodyPr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Assistant Professor at School of Journalism and Mass Communications, College of Information and Communications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10 years of teaching large classes, 8 years in higher education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At least one large class per semester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20 groups in one class last semester; 2 real clients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E568F5-21BD-E199-3736-1774FC233C4D}"/>
              </a:ext>
            </a:extLst>
          </p:cNvPr>
          <p:cNvSpPr txBox="1">
            <a:spLocks/>
          </p:cNvSpPr>
          <p:nvPr/>
        </p:nvSpPr>
        <p:spPr>
          <a:xfrm>
            <a:off x="731520" y="218817"/>
            <a:ext cx="11628475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About Me</a:t>
            </a:r>
          </a:p>
        </p:txBody>
      </p:sp>
    </p:spTree>
    <p:extLst>
      <p:ext uri="{BB962C8B-B14F-4D97-AF65-F5344CB8AC3E}">
        <p14:creationId xmlns:p14="http://schemas.microsoft.com/office/powerpoint/2010/main" val="3215713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A830A-EB34-22FE-66F3-21947321A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301" y="240083"/>
            <a:ext cx="11628475" cy="1609344"/>
          </a:xfrm>
        </p:spPr>
        <p:txBody>
          <a:bodyPr>
            <a:normAutofit/>
          </a:bodyPr>
          <a:lstStyle/>
          <a:p>
            <a:r>
              <a:rPr lang="en-US" sz="4000" dirty="0"/>
              <a:t>Large classes &amp; group work challenges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685D6-E4DA-F895-5BA6-CC8B93A29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014" y="2121408"/>
            <a:ext cx="10405234" cy="4050792"/>
          </a:xfrm>
        </p:spPr>
        <p:txBody>
          <a:bodyPr/>
          <a:lstStyle/>
          <a:p>
            <a:r>
              <a:rPr lang="en-US" dirty="0"/>
              <a:t>In a group of 2-3, discuss what challenges do you see/have you experienced with group work in large classes? </a:t>
            </a:r>
          </a:p>
        </p:txBody>
      </p:sp>
    </p:spTree>
    <p:extLst>
      <p:ext uri="{BB962C8B-B14F-4D97-AF65-F5344CB8AC3E}">
        <p14:creationId xmlns:p14="http://schemas.microsoft.com/office/powerpoint/2010/main" val="230782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4E5F7-947B-15CA-35CE-DCE16128E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213" y="1749056"/>
            <a:ext cx="10719745" cy="4572000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Free riders/student accountability 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Conflict management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Coordination, communication, managerial work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Keep track of group progress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Crappy quality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Students think the group project has no real purpose and thus, are not motivated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Managing clients and their expectations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Limited resources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5D0A2B-299D-BFAC-4B15-B55F983A0CF9}"/>
              </a:ext>
            </a:extLst>
          </p:cNvPr>
          <p:cNvSpPr txBox="1">
            <a:spLocks/>
          </p:cNvSpPr>
          <p:nvPr/>
        </p:nvSpPr>
        <p:spPr>
          <a:xfrm>
            <a:off x="731520" y="218817"/>
            <a:ext cx="11628475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Large classes &amp; group work challenges</a:t>
            </a:r>
          </a:p>
        </p:txBody>
      </p:sp>
    </p:spTree>
    <p:extLst>
      <p:ext uri="{BB962C8B-B14F-4D97-AF65-F5344CB8AC3E}">
        <p14:creationId xmlns:p14="http://schemas.microsoft.com/office/powerpoint/2010/main" val="422916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38EBF-1181-D7F8-2012-4CD791B80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AD77F-50CA-3061-971E-2FFEEA1A0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133" y="1509823"/>
            <a:ext cx="10762276" cy="4774019"/>
          </a:xfrm>
        </p:spPr>
        <p:txBody>
          <a:bodyPr>
            <a:normAutofit fontScale="92500" lnSpcReduction="20000"/>
          </a:bodyPr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Social media planning (80-100+)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Social Media Research &amp; analytics (40ish)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Public Relations principles (80+100+)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Research methodologies (40)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80 to 100+ students per semester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A very challenging class with that class size 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Limited resources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Lack of hands-on opportunities for the class size 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Planning is boring – when you don’t get to execute your plan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99 students &amp; 20 groups last spring (one large group project as their final project) 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2 clients (one for project, one non-profit) 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8B31D6-D694-83B3-A985-00AB44BE2B15}"/>
              </a:ext>
            </a:extLst>
          </p:cNvPr>
          <p:cNvSpPr txBox="1">
            <a:spLocks/>
          </p:cNvSpPr>
          <p:nvPr/>
        </p:nvSpPr>
        <p:spPr>
          <a:xfrm>
            <a:off x="361506" y="112493"/>
            <a:ext cx="11628475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Classes I have taught</a:t>
            </a:r>
          </a:p>
        </p:txBody>
      </p:sp>
    </p:spTree>
    <p:extLst>
      <p:ext uri="{BB962C8B-B14F-4D97-AF65-F5344CB8AC3E}">
        <p14:creationId xmlns:p14="http://schemas.microsoft.com/office/powerpoint/2010/main" val="319817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DEE31-C007-A7A8-83D0-03A870303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5FA16-8B44-52C2-A0F9-DF3A00293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645920"/>
            <a:ext cx="8912210" cy="4572000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Managing student expectations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Started on Day One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It’s not a “final project”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Share the challenges &amp; Invite them to be part of the solution 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endParaRPr lang="en-US" sz="2000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Help them to learn group work management 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Leave enough class time for group work 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Specify the use of class time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Encourage/help them to establish proper communication channels and shared workspace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Establish group work expectations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endParaRPr lang="en-US" sz="2000" dirty="0"/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endParaRPr lang="en-US" sz="20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8E09161-4B11-EBCC-0FD8-98E5918C2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18818"/>
            <a:ext cx="10058400" cy="1609344"/>
          </a:xfrm>
        </p:spPr>
        <p:txBody>
          <a:bodyPr>
            <a:normAutofit/>
          </a:bodyPr>
          <a:lstStyle/>
          <a:p>
            <a:r>
              <a:rPr lang="en-US" sz="4000" dirty="0"/>
              <a:t>What worked</a:t>
            </a:r>
          </a:p>
        </p:txBody>
      </p:sp>
    </p:spTree>
    <p:extLst>
      <p:ext uri="{BB962C8B-B14F-4D97-AF65-F5344CB8AC3E}">
        <p14:creationId xmlns:p14="http://schemas.microsoft.com/office/powerpoint/2010/main" val="304197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DD885-51A4-6EF5-AD69-33EFD6F6B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EBA48-8BE3-EAE8-7E7D-38DC558A0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" y="1645920"/>
            <a:ext cx="10943029" cy="4572000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Giving out instructions for the class project early (even if they don’t need to start now)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Keeping track of groupwork &amp; communication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Check-ins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Blackboard Cafe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Conflict resolution 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Peer review %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The alternative option (that no one wants to take)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sz="2000" dirty="0"/>
              <a:t>Conflict prevention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Keeping it real – real clients &amp; real challenges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Offer additional resources – even if they aren’t highly accessible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endParaRPr lang="en-US" sz="2000" dirty="0"/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endParaRPr lang="en-US" sz="20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310FF6C-C972-BF4F-D133-D9FB1CB94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F638338-7995-0273-7497-7F9134B0B909}"/>
              </a:ext>
            </a:extLst>
          </p:cNvPr>
          <p:cNvSpPr txBox="1">
            <a:spLocks/>
          </p:cNvSpPr>
          <p:nvPr/>
        </p:nvSpPr>
        <p:spPr>
          <a:xfrm>
            <a:off x="731520" y="218818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/>
              <a:t>What worked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9317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76EC7-ABCB-ED88-1326-8AECA6279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" y="1645920"/>
            <a:ext cx="9986099" cy="4572000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“This is a semester long project”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Be transparent and ask for assistance 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“I need  your help. Here is the situation…what do you suggest?”</a:t>
            </a:r>
          </a:p>
          <a:p>
            <a:pPr lvl="1"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“Group work can be very challenging.  What can we do to make sure everyone contributes fairly?”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Invite feedback early during group work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AADAB94-68A0-9CAF-DBC0-925D01B33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E403FC8-37C5-211C-2FCC-8F9DBA6B0556}"/>
              </a:ext>
            </a:extLst>
          </p:cNvPr>
          <p:cNvSpPr txBox="1">
            <a:spLocks/>
          </p:cNvSpPr>
          <p:nvPr/>
        </p:nvSpPr>
        <p:spPr>
          <a:xfrm>
            <a:off x="731520" y="218818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Things to try</a:t>
            </a:r>
          </a:p>
        </p:txBody>
      </p:sp>
    </p:spTree>
    <p:extLst>
      <p:ext uri="{BB962C8B-B14F-4D97-AF65-F5344CB8AC3E}">
        <p14:creationId xmlns:p14="http://schemas.microsoft.com/office/powerpoint/2010/main" val="114647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FE31E-563D-E410-BDCB-29A275B23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919AD-819D-62B2-AF4C-E17A4E4A2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888" y="1350740"/>
            <a:ext cx="10528359" cy="5029200"/>
          </a:xfrm>
        </p:spPr>
        <p:txBody>
          <a:bodyPr>
            <a:normAutofit/>
          </a:bodyPr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For in-class group work time, provide group work agenda and check-ins: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rPr lang="en-US" dirty="0"/>
              <a:t>“I will go to each group and discuss your progress with you guys and take notes”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01FD7A-2AC8-C346-602B-975F11003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367" y="2521903"/>
            <a:ext cx="7506587" cy="385803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25FBC5BE-4A78-596C-A794-9E3F213C3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5353D6EE-A039-5519-5703-83CCE01E199F}"/>
              </a:ext>
            </a:extLst>
          </p:cNvPr>
          <p:cNvSpPr txBox="1">
            <a:spLocks/>
          </p:cNvSpPr>
          <p:nvPr/>
        </p:nvSpPr>
        <p:spPr>
          <a:xfrm>
            <a:off x="731520" y="218818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Things to try</a:t>
            </a:r>
          </a:p>
        </p:txBody>
      </p:sp>
    </p:spTree>
    <p:extLst>
      <p:ext uri="{BB962C8B-B14F-4D97-AF65-F5344CB8AC3E}">
        <p14:creationId xmlns:p14="http://schemas.microsoft.com/office/powerpoint/2010/main" val="379259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Custom 4">
      <a:dk1>
        <a:srgbClr val="000000"/>
      </a:dk1>
      <a:lt1>
        <a:srgbClr val="FFFFFF"/>
      </a:lt1>
      <a:dk2>
        <a:srgbClr val="84ACB6"/>
      </a:dk2>
      <a:lt2>
        <a:srgbClr val="EBE9DD"/>
      </a:lt2>
      <a:accent1>
        <a:srgbClr val="730009"/>
      </a:accent1>
      <a:accent2>
        <a:srgbClr val="730009"/>
      </a:accent2>
      <a:accent3>
        <a:srgbClr val="730009"/>
      </a:accent3>
      <a:accent4>
        <a:srgbClr val="730009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2865</TotalTime>
  <Words>672</Words>
  <Application>Microsoft Macintosh PowerPoint</Application>
  <PresentationFormat>Widescreen</PresentationFormat>
  <Paragraphs>103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Rockwell Extra Bold</vt:lpstr>
      <vt:lpstr>Wingdings</vt:lpstr>
      <vt:lpstr>Wood Type</vt:lpstr>
      <vt:lpstr>Managing Hands-On  Group Projects in Large Classrooms</vt:lpstr>
      <vt:lpstr>PowerPoint Presentation</vt:lpstr>
      <vt:lpstr>Large classes &amp; group work challenges </vt:lpstr>
      <vt:lpstr>PowerPoint Presentation</vt:lpstr>
      <vt:lpstr>PowerPoint Presentation</vt:lpstr>
      <vt:lpstr>What worked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Things to try</vt:lpstr>
      <vt:lpstr>Discussion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Xiao, Anli</dc:creator>
  <cp:lastModifiedBy>Xiao, Anli</cp:lastModifiedBy>
  <cp:revision>253</cp:revision>
  <dcterms:created xsi:type="dcterms:W3CDTF">2025-10-02T17:30:21Z</dcterms:created>
  <dcterms:modified xsi:type="dcterms:W3CDTF">2025-10-13T18:40:28Z</dcterms:modified>
</cp:coreProperties>
</file>